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67" r:id="rId3"/>
    <p:sldId id="268" r:id="rId4"/>
    <p:sldId id="273" r:id="rId5"/>
    <p:sldId id="274" r:id="rId6"/>
    <p:sldId id="275" r:id="rId7"/>
    <p:sldId id="276" r:id="rId8"/>
    <p:sldId id="277" r:id="rId9"/>
    <p:sldId id="278" r:id="rId10"/>
    <p:sldId id="282" r:id="rId11"/>
    <p:sldId id="290" r:id="rId12"/>
    <p:sldId id="296" r:id="rId13"/>
    <p:sldId id="280" r:id="rId14"/>
    <p:sldId id="281" r:id="rId15"/>
    <p:sldId id="283" r:id="rId16"/>
    <p:sldId id="284" r:id="rId17"/>
    <p:sldId id="285" r:id="rId18"/>
    <p:sldId id="286" r:id="rId19"/>
    <p:sldId id="297" r:id="rId20"/>
    <p:sldId id="287" r:id="rId21"/>
    <p:sldId id="288" r:id="rId22"/>
    <p:sldId id="291" r:id="rId23"/>
    <p:sldId id="292" r:id="rId24"/>
    <p:sldId id="293" r:id="rId25"/>
    <p:sldId id="294" r:id="rId26"/>
    <p:sldId id="295" r:id="rId27"/>
    <p:sldId id="298" r:id="rId28"/>
  </p:sldIdLst>
  <p:sldSz cx="12188825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howGuides="1">
      <p:cViewPr varScale="1">
        <p:scale>
          <a:sx n="59" d="100"/>
          <a:sy n="59" d="100"/>
        </p:scale>
        <p:origin x="116" y="64"/>
      </p:cViewPr>
      <p:guideLst>
        <p:guide orient="horz" pos="2160"/>
        <p:guide pos="3839"/>
        <p:guide pos="1007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3126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F183C20-8548-40C8-9E88-EAF7A836FA13}" type="datetime2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2023年3月16日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360E59-1627-4404-ACC5-51C744AB0F27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E2755C7B-5432-4A5D-9B03-7BFF1EA11593}" type="datetime2">
              <a:rPr lang="zh-TW" altLang="en-US" smtClean="0"/>
              <a:pPr/>
              <a:t>2023年3月16日</a:t>
            </a:fld>
            <a:endParaRPr lang="zh-TW" altLang="en-US" dirty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41221E5-7225-48EB-A4EE-420E7BFCF705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221E5-7225-48EB-A4EE-420E7BFCF705}" type="slidenum">
              <a:rPr lang="en-US" altLang="zh-TW" smtClean="0"/>
              <a:pPr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7036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221E5-7225-48EB-A4EE-420E7BFCF705}" type="slidenum">
              <a:rPr lang="en-US" altLang="zh-TW" smtClean="0"/>
              <a:pPr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0804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221E5-7225-48EB-A4EE-420E7BFCF705}" type="slidenum">
              <a:rPr lang="en-US" altLang="zh-TW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8101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高斯第三個參數小，高斯曲線就高尖，模糊程度小，大則相反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221E5-7225-48EB-A4EE-420E7BFCF705}" type="slidenum">
              <a:rPr lang="en-US" altLang="zh-TW" smtClean="0"/>
              <a:pPr/>
              <a:t>14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9900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ltGray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 bwMode="ltGray"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 bwMode="gray"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3" name="直線接點​​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5" name="直線接點​​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466343" cy="2680127"/>
          </a:xfrm>
        </p:spPr>
        <p:txBody>
          <a:bodyPr rtlCol="0">
            <a:noAutofit/>
          </a:bodyPr>
          <a:lstStyle>
            <a:lvl1pPr>
              <a:defRPr sz="5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EBEE1D24-97AF-452C-9908-FCD24AA8B9C4}" type="datetime2">
              <a:rPr lang="zh-TW" altLang="en-US" smtClean="0"/>
              <a:pPr/>
              <a:t>2023年3月16日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10666412" y="6356351"/>
            <a:ext cx="609441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DC1BBB0-96F0-4077-A278-0F3FB5C104D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DCE46B0-F473-449A-B31D-B97A729DF96A}" type="datetime2">
              <a:rPr lang="zh-TW" altLang="en-US" smtClean="0"/>
              <a:pPr/>
              <a:t>2023年3月16日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1" name="直線接點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​​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4" name="直線接點​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直排標題 1"/>
          <p:cNvSpPr>
            <a:spLocks noGrp="1"/>
          </p:cNvSpPr>
          <p:nvPr>
            <p:ph type="title" orient="vert" hasCustomPrompt="1"/>
          </p:nvPr>
        </p:nvSpPr>
        <p:spPr>
          <a:xfrm>
            <a:off x="9599612" y="685800"/>
            <a:ext cx="1787526" cy="5486400"/>
          </a:xfrm>
        </p:spPr>
        <p:txBody>
          <a:bodyPr vert="eaVert"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dirty="0"/>
              <a:t>按一下以編輯母片標題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A4782A2-0879-41DC-8E75-FA3C9CCBBA68}" type="datetime2">
              <a:rPr lang="zh-TW" altLang="en-US" smtClean="0"/>
              <a:pPr/>
              <a:t>2023年3月16日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DC1BBB0-96F0-4077-A278-0F3FB5C104D3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9E91F04-D044-41B7-860D-08EA8B1AA432}" type="datetime2">
              <a:rPr lang="zh-TW" altLang="en-US" smtClean="0"/>
              <a:pPr/>
              <a:t>2023年3月16日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 bwMode="black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矩形 19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4" name="矩形 23"/>
          <p:cNvSpPr/>
          <p:nvPr/>
        </p:nvSpPr>
        <p:spPr bwMode="gray"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1" name="矩形 20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22" name="直線接點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8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23" name="直線接點​​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 bwMode="black"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7" name="矩形 26"/>
          <p:cNvSpPr/>
          <p:nvPr/>
        </p:nvSpPr>
        <p:spPr bwMode="gray"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8" name="矩形 27"/>
          <p:cNvSpPr/>
          <p:nvPr/>
        </p:nvSpPr>
        <p:spPr bwMode="gray"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0" name="矩形 29"/>
          <p:cNvSpPr/>
          <p:nvPr/>
        </p:nvSpPr>
        <p:spPr bwMode="ltGray"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31" name="直線接點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 bwMode="black"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33" name="直線接點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98612" y="1600201"/>
            <a:ext cx="8458199" cy="2654064"/>
          </a:xfrm>
        </p:spPr>
        <p:txBody>
          <a:bodyPr rtlCol="0" anchor="b">
            <a:normAutofit/>
          </a:bodyPr>
          <a:lstStyle>
            <a:lvl1pPr algn="l">
              <a:defRPr sz="5400" b="0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C88BC1A-1ADD-4516-A6FA-9CA48C444AA6}" type="datetime2">
              <a:rPr lang="zh-TW" altLang="en-US" smtClean="0"/>
              <a:pPr/>
              <a:t>2023年3月16日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10666571" y="6356351"/>
            <a:ext cx="609441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DC1BBB0-96F0-4077-A278-0F3FB5C104D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32EFAA0-412B-4CDA-BF7E-4CD81AF93DCF}" type="datetime2">
              <a:rPr lang="zh-TW" altLang="en-US" smtClean="0"/>
              <a:pPr/>
              <a:t>2023年3月16日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F20B265-170A-4695-B0E3-638953AF3093}" type="datetime2">
              <a:rPr lang="zh-TW" altLang="en-US" smtClean="0"/>
              <a:pPr/>
              <a:t>2023年3月16日</a:t>
            </a:fld>
            <a:endParaRPr lang="zh-TW" alt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65686EB-6CAB-4728-BC07-6A243664D983}" type="datetime2">
              <a:rPr lang="zh-TW" altLang="en-US" smtClean="0"/>
              <a:pPr/>
              <a:t>2023年3月16日</a:t>
            </a:fld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新增頁尾</a:t>
            </a: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ltGray"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7" name="直線接點​​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 bwMode="gray"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 bwMode="black"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A67C8A8-5D14-46D7-9EA9-D217E30519F9}" type="datetime2">
              <a:rPr lang="zh-TW" altLang="en-US" smtClean="0"/>
              <a:pPr/>
              <a:t>2023年3月16日</a:t>
            </a:fld>
            <a:endParaRPr lang="zh-TW" altLang="en-US" dirty="0"/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DC1BBB0-96F0-4077-A278-0F3FB5C104D3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gray"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 bwMode="lt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0" name="直線接點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 rtlCol="0">
            <a:normAutofit/>
          </a:bodyPr>
          <a:lstStyle>
            <a:lvl1pPr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58DCB90-D45B-4EEB-95EF-58798D5539DF}" type="datetime2">
              <a:rPr lang="zh-TW" altLang="en-US" smtClean="0"/>
              <a:pPr/>
              <a:t>2023年3月16日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DC1BBB0-96F0-4077-A278-0F3FB5C104D3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 bwMode="ltGray"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EA5BDA3-55C7-41F4-B5C7-3BDDDE43E98E}" type="datetime2">
              <a:rPr lang="zh-TW" altLang="en-US" smtClean="0"/>
              <a:pPr/>
              <a:t>2023年3月16日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DC1BBB0-96F0-4077-A278-0F3FB5C104D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cxnSp>
        <p:nvCxnSpPr>
          <p:cNvPr id="10" name="直線接點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矩形 12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4" name="直線接點​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​​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6" name="直線接點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5027612" y="6356351"/>
            <a:ext cx="13715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77832FB-C6E3-4E1D-A0D2-65305D9CB2C9}" type="datetime2">
              <a:rPr lang="zh-TW" altLang="en-US" smtClean="0"/>
              <a:pPr/>
              <a:t>2023年3月16日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DC1BBB0-96F0-4077-A278-0F3FB5C104D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428669" y="980728"/>
            <a:ext cx="8466343" cy="2680127"/>
          </a:xfrm>
        </p:spPr>
        <p:txBody>
          <a:bodyPr rtlCol="0"/>
          <a:lstStyle/>
          <a:p>
            <a:pPr rtl="0"/>
            <a:r>
              <a:rPr lang="zh-TW" altLang="en-US" dirty="0" smtClean="0"/>
              <a:t>        </a:t>
            </a:r>
            <a:r>
              <a:rPr lang="en-US" altLang="zh-TW" dirty="0" smtClean="0"/>
              <a:t>OPENCV </a:t>
            </a:r>
            <a:r>
              <a:rPr lang="zh-TW" altLang="en-US" dirty="0"/>
              <a:t>介紹</a:t>
            </a:r>
            <a:endParaRPr lang="zh-TW" altLang="en-US" dirty="0">
              <a:ea typeface="Microsoft JhengHei UI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algn="ctr"/>
            <a:r>
              <a:rPr lang="zh-TW" altLang="en-US" b="1" dirty="0">
                <a:solidFill>
                  <a:srgbClr val="7030A0"/>
                </a:solidFill>
              </a:rPr>
              <a:t>屏科大</a:t>
            </a:r>
            <a:r>
              <a:rPr lang="zh-TW" altLang="en-US" b="1" dirty="0" smtClean="0">
                <a:solidFill>
                  <a:srgbClr val="7030A0"/>
                </a:solidFill>
              </a:rPr>
              <a:t>資管系</a:t>
            </a:r>
            <a:endParaRPr lang="en-US" altLang="zh-TW" b="1" dirty="0" smtClean="0">
              <a:solidFill>
                <a:srgbClr val="7030A0"/>
              </a:solidFill>
            </a:endParaRPr>
          </a:p>
          <a:p>
            <a:pPr algn="ctr"/>
            <a:r>
              <a:rPr lang="zh-TW" altLang="en-US" b="1" smtClean="0">
                <a:solidFill>
                  <a:srgbClr val="7030A0"/>
                </a:solidFill>
              </a:rPr>
              <a:t>蔡正發 </a:t>
            </a:r>
            <a:r>
              <a:rPr lang="zh-TW" altLang="en-US" b="1" smtClean="0">
                <a:solidFill>
                  <a:srgbClr val="7030A0"/>
                </a:solidFill>
              </a:rPr>
              <a:t>特</a:t>
            </a:r>
            <a:r>
              <a:rPr lang="zh-TW" altLang="en-US" b="1" dirty="0" smtClean="0">
                <a:solidFill>
                  <a:srgbClr val="7030A0"/>
                </a:solidFill>
              </a:rPr>
              <a:t>聘教授</a:t>
            </a:r>
            <a:endParaRPr lang="en-US" altLang="zh-TW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基本程式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抓取圖片大小</a:t>
            </a:r>
            <a:endParaRPr lang="en-US" altLang="zh-TW" dirty="0"/>
          </a:p>
          <a:p>
            <a:pPr lvl="1"/>
            <a:r>
              <a:rPr lang="zh-TW" altLang="en-US" dirty="0"/>
              <a:t>高度</a:t>
            </a:r>
            <a:r>
              <a:rPr lang="en-US" altLang="zh-TW" dirty="0"/>
              <a:t>,</a:t>
            </a:r>
            <a:r>
              <a:rPr lang="zh-TW" altLang="en-US" dirty="0"/>
              <a:t>寬度</a:t>
            </a:r>
            <a:r>
              <a:rPr lang="en-US" altLang="zh-TW" dirty="0"/>
              <a:t>,</a:t>
            </a:r>
            <a:r>
              <a:rPr lang="zh-TW" altLang="en-US" dirty="0"/>
              <a:t>通道數</a:t>
            </a:r>
            <a:r>
              <a:rPr lang="en-US" altLang="zh-TW" dirty="0"/>
              <a:t> = </a:t>
            </a:r>
            <a:r>
              <a:rPr lang="en-US" altLang="zh-TW" dirty="0" err="1">
                <a:solidFill>
                  <a:srgbClr val="FF0000"/>
                </a:solidFill>
              </a:rPr>
              <a:t>image</a:t>
            </a:r>
            <a:r>
              <a:rPr lang="en-US" altLang="zh-TW" dirty="0" err="1"/>
              <a:t>.shape</a:t>
            </a:r>
            <a:endParaRPr lang="en-US" altLang="zh-TW" dirty="0"/>
          </a:p>
          <a:p>
            <a:r>
              <a:rPr lang="zh-TW" altLang="en-US" dirty="0"/>
              <a:t>改變圖片大小</a:t>
            </a:r>
            <a:endParaRPr lang="en-US" altLang="zh-TW" dirty="0"/>
          </a:p>
          <a:p>
            <a:pPr lvl="1"/>
            <a:r>
              <a:rPr lang="en-US" altLang="zh-TW" b="1" dirty="0"/>
              <a:t>cv2.resize(</a:t>
            </a:r>
            <a:r>
              <a:rPr lang="en-US" altLang="zh-TW" b="1" dirty="0">
                <a:solidFill>
                  <a:srgbClr val="FF0000"/>
                </a:solidFill>
              </a:rPr>
              <a:t>image</a:t>
            </a:r>
            <a:r>
              <a:rPr lang="en-US" altLang="zh-TW" b="1" dirty="0"/>
              <a:t>,(</a:t>
            </a:r>
            <a:r>
              <a:rPr lang="zh-TW" altLang="en-US" b="1" dirty="0"/>
              <a:t>寬度</a:t>
            </a:r>
            <a:r>
              <a:rPr lang="en-US" altLang="zh-TW" b="1" dirty="0"/>
              <a:t>,</a:t>
            </a:r>
            <a:r>
              <a:rPr lang="zh-TW" altLang="en-US" b="1" dirty="0"/>
              <a:t>高度</a:t>
            </a:r>
            <a:r>
              <a:rPr lang="en-US" altLang="zh-TW" b="1" dirty="0"/>
              <a:t>), cv2.INTER_AREA)</a:t>
            </a:r>
          </a:p>
          <a:p>
            <a:r>
              <a:rPr lang="zh-TW" altLang="en-US" dirty="0"/>
              <a:t>多張圖片顯示</a:t>
            </a:r>
            <a:endParaRPr lang="en-US" altLang="zh-TW" dirty="0"/>
          </a:p>
          <a:p>
            <a:pPr lvl="1"/>
            <a:r>
              <a:rPr lang="en-US" altLang="zh-TW" b="1" dirty="0" err="1"/>
              <a:t>htitch</a:t>
            </a:r>
            <a:r>
              <a:rPr lang="en-US" altLang="zh-TW" b="1" dirty="0"/>
              <a:t>= </a:t>
            </a:r>
            <a:r>
              <a:rPr lang="en-US" altLang="zh-TW" b="1" dirty="0" err="1"/>
              <a:t>np.hstack</a:t>
            </a:r>
            <a:r>
              <a:rPr lang="en-US" altLang="zh-TW" b="1" dirty="0"/>
              <a:t>((</a:t>
            </a:r>
            <a:r>
              <a:rPr lang="zh-TW" altLang="en-US" b="1" dirty="0"/>
              <a:t>圖</a:t>
            </a:r>
            <a:r>
              <a:rPr lang="en-US" altLang="zh-TW" b="1" dirty="0"/>
              <a:t>1,</a:t>
            </a:r>
            <a:r>
              <a:rPr lang="zh-TW" altLang="en-US" b="1" dirty="0"/>
              <a:t>圖</a:t>
            </a:r>
            <a:r>
              <a:rPr lang="en-US" altLang="zh-TW" b="1" dirty="0"/>
              <a:t>2,</a:t>
            </a:r>
            <a:r>
              <a:rPr lang="zh-TW" altLang="en-US" b="1" dirty="0"/>
              <a:t>圖</a:t>
            </a:r>
            <a:r>
              <a:rPr lang="en-US" altLang="zh-TW" b="1" dirty="0"/>
              <a:t>3))</a:t>
            </a:r>
          </a:p>
          <a:p>
            <a:pPr lvl="1"/>
            <a:r>
              <a:rPr lang="en-US" altLang="zh-TW" b="1" dirty="0"/>
              <a:t>Or</a:t>
            </a:r>
          </a:p>
          <a:p>
            <a:pPr lvl="1"/>
            <a:r>
              <a:rPr lang="en-US" altLang="zh-TW" b="1" dirty="0" err="1"/>
              <a:t>Htitch</a:t>
            </a:r>
            <a:r>
              <a:rPr lang="en-US" altLang="zh-TW" b="1" dirty="0"/>
              <a:t> =np. </a:t>
            </a:r>
            <a:r>
              <a:rPr lang="en-US" altLang="zh-TW" b="1" dirty="0" err="1"/>
              <a:t>Vstack</a:t>
            </a:r>
            <a:r>
              <a:rPr lang="en-US" altLang="zh-TW" b="1" dirty="0"/>
              <a:t>((</a:t>
            </a:r>
            <a:r>
              <a:rPr lang="zh-TW" altLang="en-US" b="1" dirty="0"/>
              <a:t>圖</a:t>
            </a:r>
            <a:r>
              <a:rPr lang="en-US" altLang="zh-TW" b="1" dirty="0"/>
              <a:t>1,</a:t>
            </a:r>
            <a:r>
              <a:rPr lang="zh-TW" altLang="en-US" b="1" dirty="0"/>
              <a:t>圖</a:t>
            </a:r>
            <a:r>
              <a:rPr lang="en-US" altLang="zh-TW" b="1" dirty="0"/>
              <a:t>2,</a:t>
            </a:r>
            <a:r>
              <a:rPr lang="zh-TW" altLang="en-US" b="1" dirty="0"/>
              <a:t>圖</a:t>
            </a:r>
            <a:r>
              <a:rPr lang="en-US" altLang="zh-TW" b="1" dirty="0"/>
              <a:t>3))</a:t>
            </a:r>
          </a:p>
          <a:p>
            <a:pPr lvl="1"/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2" y="5157192"/>
            <a:ext cx="10228107" cy="252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12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色彩空間轉換</a:t>
            </a:r>
            <a:endParaRPr lang="en-US" altLang="zh-TW" dirty="0"/>
          </a:p>
          <a:p>
            <a:r>
              <a:rPr lang="en-US" altLang="zh-TW" dirty="0"/>
              <a:t>RGB</a:t>
            </a:r>
            <a:r>
              <a:rPr lang="zh-TW" altLang="en-US" dirty="0"/>
              <a:t>轉換成灰階</a:t>
            </a:r>
            <a:endParaRPr lang="en-US" altLang="zh-TW" dirty="0"/>
          </a:p>
          <a:p>
            <a:pPr lvl="1"/>
            <a:r>
              <a:rPr lang="en-US" altLang="zh-TW" dirty="0"/>
              <a:t>gray = cv2.cvtColor(</a:t>
            </a:r>
            <a:r>
              <a:rPr lang="en-US" altLang="zh-TW" dirty="0">
                <a:solidFill>
                  <a:srgbClr val="FF0000"/>
                </a:solidFill>
              </a:rPr>
              <a:t>image</a:t>
            </a:r>
            <a:r>
              <a:rPr lang="en-US" altLang="zh-TW" dirty="0"/>
              <a:t>, cv2.COLOR_BGR2GRAY)</a:t>
            </a:r>
          </a:p>
          <a:p>
            <a:r>
              <a:rPr lang="zh-TW" altLang="en-US" dirty="0"/>
              <a:t>轉換成二值圖</a:t>
            </a:r>
            <a:endParaRPr lang="en-US" altLang="zh-TW" dirty="0"/>
          </a:p>
          <a:p>
            <a:pPr lvl="1"/>
            <a:r>
              <a:rPr lang="en-US" altLang="zh-TW" dirty="0"/>
              <a:t>ret,thresh1 = cv2.threshold(gray,</a:t>
            </a:r>
            <a:r>
              <a:rPr lang="en-US" altLang="zh-TW" dirty="0">
                <a:solidFill>
                  <a:srgbClr val="FF0000"/>
                </a:solidFill>
              </a:rPr>
              <a:t>127</a:t>
            </a:r>
            <a:r>
              <a:rPr lang="en-US" altLang="zh-TW" dirty="0"/>
              <a:t>,255,cv2.THRESH_BINARY)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396" y="4005064"/>
            <a:ext cx="5273143" cy="388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基本功能</a:t>
            </a:r>
          </a:p>
        </p:txBody>
      </p:sp>
    </p:spTree>
    <p:extLst>
      <p:ext uri="{BB962C8B-B14F-4D97-AF65-F5344CB8AC3E}">
        <p14:creationId xmlns:p14="http://schemas.microsoft.com/office/powerpoint/2010/main" val="156129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色彩空間轉換</a:t>
            </a:r>
            <a:endParaRPr lang="en-US" altLang="zh-TW" dirty="0"/>
          </a:p>
          <a:p>
            <a:r>
              <a:rPr lang="en-US" altLang="zh-TW" dirty="0"/>
              <a:t>RGB</a:t>
            </a:r>
            <a:r>
              <a:rPr lang="zh-TW" altLang="en-US" dirty="0"/>
              <a:t>轉換成</a:t>
            </a:r>
            <a:r>
              <a:rPr lang="en-US" altLang="zh-TW" dirty="0"/>
              <a:t>HSV(</a:t>
            </a:r>
            <a:r>
              <a:rPr lang="zh-TW" altLang="en-US" dirty="0"/>
              <a:t>色相、飽和度、明亮度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hsv</a:t>
            </a:r>
            <a:r>
              <a:rPr lang="en-US" altLang="zh-TW" dirty="0"/>
              <a:t> = cv2.cvtColor(image, cv2.COLOR_BGR2HSV)</a:t>
            </a:r>
          </a:p>
          <a:p>
            <a:pPr lvl="1"/>
            <a:r>
              <a:rPr lang="zh-TW" altLang="en-US" dirty="0"/>
              <a:t>比</a:t>
            </a:r>
            <a:r>
              <a:rPr lang="en-US" altLang="zh-TW" dirty="0"/>
              <a:t>RGB</a:t>
            </a:r>
            <a:r>
              <a:rPr lang="zh-TW" altLang="en-US" dirty="0"/>
              <a:t>更直觀的表達色彩的陰暗、色調及鮮豔度</a:t>
            </a:r>
            <a:endParaRPr lang="en-US" altLang="zh-TW" dirty="0"/>
          </a:p>
          <a:p>
            <a:r>
              <a:rPr lang="en-US" altLang="zh-TW" dirty="0"/>
              <a:t>RGB</a:t>
            </a:r>
            <a:r>
              <a:rPr lang="zh-TW" altLang="en-US" dirty="0"/>
              <a:t>轉換成</a:t>
            </a:r>
            <a:r>
              <a:rPr lang="en-US" altLang="zh-TW" dirty="0"/>
              <a:t>YUV(</a:t>
            </a:r>
            <a:r>
              <a:rPr lang="zh-TW" altLang="en-US" dirty="0"/>
              <a:t>色彩和飽和度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yuv</a:t>
            </a:r>
            <a:r>
              <a:rPr lang="en-US" altLang="zh-TW" dirty="0"/>
              <a:t> = cv2.cvtColor(image, cv2.COLOR_BGR2YUV)</a:t>
            </a:r>
          </a:p>
          <a:p>
            <a:pPr lvl="1"/>
            <a:r>
              <a:rPr lang="zh-TW" altLang="en-US" dirty="0"/>
              <a:t>壓縮每幀圖片的數據量，對影片幫助較大</a:t>
            </a:r>
            <a:endParaRPr lang="en-US" altLang="zh-TW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基本功能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60" y="3886200"/>
            <a:ext cx="10603275" cy="261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0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椒鹽雜訊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zh-TW" dirty="0" err="1">
                <a:solidFill>
                  <a:srgbClr val="FF0000"/>
                </a:solidFill>
              </a:rPr>
              <a:t>def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 err="1">
                <a:solidFill>
                  <a:srgbClr val="FF0000"/>
                </a:solidFill>
              </a:rPr>
              <a:t>saltpepper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en-US" altLang="zh-TW" dirty="0" err="1">
                <a:solidFill>
                  <a:srgbClr val="FF0000"/>
                </a:solidFill>
              </a:rPr>
              <a:t>img,n</a:t>
            </a:r>
            <a:r>
              <a:rPr lang="en-US" altLang="zh-TW" dirty="0">
                <a:solidFill>
                  <a:srgbClr val="FF0000"/>
                </a:solidFill>
              </a:rPr>
              <a:t>):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    m=</a:t>
            </a:r>
            <a:r>
              <a:rPr lang="en-US" altLang="zh-TW" dirty="0" err="1">
                <a:solidFill>
                  <a:srgbClr val="FF0000"/>
                </a:solidFill>
              </a:rPr>
              <a:t>int</a:t>
            </a:r>
            <a:r>
              <a:rPr lang="en-US" altLang="zh-TW" dirty="0">
                <a:solidFill>
                  <a:srgbClr val="FF0000"/>
                </a:solidFill>
              </a:rPr>
              <a:t>((</a:t>
            </a:r>
            <a:r>
              <a:rPr lang="en-US" altLang="zh-TW" dirty="0" err="1">
                <a:solidFill>
                  <a:srgbClr val="FF0000"/>
                </a:solidFill>
              </a:rPr>
              <a:t>img.shape</a:t>
            </a:r>
            <a:r>
              <a:rPr lang="en-US" altLang="zh-TW" dirty="0">
                <a:solidFill>
                  <a:srgbClr val="FF0000"/>
                </a:solidFill>
              </a:rPr>
              <a:t>[0]*</a:t>
            </a:r>
            <a:r>
              <a:rPr lang="en-US" altLang="zh-TW" dirty="0" err="1">
                <a:solidFill>
                  <a:srgbClr val="FF0000"/>
                </a:solidFill>
              </a:rPr>
              <a:t>img.shape</a:t>
            </a:r>
            <a:r>
              <a:rPr lang="en-US" altLang="zh-TW" dirty="0">
                <a:solidFill>
                  <a:srgbClr val="FF0000"/>
                </a:solidFill>
              </a:rPr>
              <a:t>[1])*n)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    for a in range(m):</a:t>
            </a:r>
          </a:p>
          <a:p>
            <a:r>
              <a:rPr lang="en-US" altLang="zh-TW" dirty="0"/>
              <a:t>        </a:t>
            </a:r>
            <a:r>
              <a:rPr lang="en-US" altLang="zh-TW" dirty="0" err="1"/>
              <a:t>i</a:t>
            </a:r>
            <a:r>
              <a:rPr lang="en-US" altLang="zh-TW" dirty="0"/>
              <a:t>=</a:t>
            </a:r>
            <a:r>
              <a:rPr lang="en-US" altLang="zh-TW" dirty="0" err="1"/>
              <a:t>int</a:t>
            </a:r>
            <a:r>
              <a:rPr lang="en-US" altLang="zh-TW" dirty="0"/>
              <a:t>(</a:t>
            </a:r>
            <a:r>
              <a:rPr lang="en-US" altLang="zh-TW" dirty="0" err="1"/>
              <a:t>np.random.random</a:t>
            </a:r>
            <a:r>
              <a:rPr lang="en-US" altLang="zh-TW" dirty="0"/>
              <a:t>()*</a:t>
            </a:r>
            <a:r>
              <a:rPr lang="en-US" altLang="zh-TW" dirty="0" err="1"/>
              <a:t>img.shape</a:t>
            </a:r>
            <a:r>
              <a:rPr lang="en-US" altLang="zh-TW" dirty="0"/>
              <a:t>[1])</a:t>
            </a:r>
          </a:p>
          <a:p>
            <a:r>
              <a:rPr lang="en-US" altLang="zh-TW" dirty="0"/>
              <a:t>        j=</a:t>
            </a:r>
            <a:r>
              <a:rPr lang="en-US" altLang="zh-TW" dirty="0" err="1"/>
              <a:t>int</a:t>
            </a:r>
            <a:r>
              <a:rPr lang="en-US" altLang="zh-TW" dirty="0"/>
              <a:t>(</a:t>
            </a:r>
            <a:r>
              <a:rPr lang="en-US" altLang="zh-TW" dirty="0" err="1"/>
              <a:t>np.random.random</a:t>
            </a:r>
            <a:r>
              <a:rPr lang="en-US" altLang="zh-TW" dirty="0"/>
              <a:t>()*</a:t>
            </a:r>
            <a:r>
              <a:rPr lang="en-US" altLang="zh-TW" dirty="0" err="1"/>
              <a:t>img.shape</a:t>
            </a:r>
            <a:r>
              <a:rPr lang="en-US" altLang="zh-TW" dirty="0"/>
              <a:t>[0])</a:t>
            </a:r>
          </a:p>
          <a:p>
            <a:r>
              <a:rPr lang="en-US" altLang="zh-TW" dirty="0"/>
              <a:t>        if </a:t>
            </a:r>
            <a:r>
              <a:rPr lang="en-US" altLang="zh-TW" dirty="0" err="1"/>
              <a:t>img.ndim</a:t>
            </a:r>
            <a:r>
              <a:rPr lang="en-US" altLang="zh-TW" dirty="0"/>
              <a:t>==2:</a:t>
            </a:r>
          </a:p>
          <a:p>
            <a:r>
              <a:rPr lang="en-US" altLang="zh-TW" dirty="0"/>
              <a:t>            </a:t>
            </a:r>
            <a:r>
              <a:rPr lang="en-US" altLang="zh-TW" dirty="0" err="1"/>
              <a:t>img</a:t>
            </a:r>
            <a:r>
              <a:rPr lang="en-US" altLang="zh-TW" dirty="0"/>
              <a:t>[</a:t>
            </a:r>
            <a:r>
              <a:rPr lang="en-US" altLang="zh-TW" dirty="0" err="1"/>
              <a:t>j,i</a:t>
            </a:r>
            <a:r>
              <a:rPr lang="en-US" altLang="zh-TW" dirty="0"/>
              <a:t>]=255</a:t>
            </a:r>
          </a:p>
          <a:p>
            <a:r>
              <a:rPr lang="en-US" altLang="zh-TW" dirty="0"/>
              <a:t>        </a:t>
            </a:r>
            <a:r>
              <a:rPr lang="en-US" altLang="zh-TW" dirty="0" err="1"/>
              <a:t>elif</a:t>
            </a:r>
            <a:r>
              <a:rPr lang="en-US" altLang="zh-TW" dirty="0"/>
              <a:t> </a:t>
            </a:r>
            <a:r>
              <a:rPr lang="en-US" altLang="zh-TW" dirty="0" err="1"/>
              <a:t>img.ndim</a:t>
            </a:r>
            <a:r>
              <a:rPr lang="en-US" altLang="zh-TW" dirty="0"/>
              <a:t>==3:</a:t>
            </a:r>
          </a:p>
          <a:p>
            <a:r>
              <a:rPr lang="en-US" altLang="zh-TW" dirty="0"/>
              <a:t>            </a:t>
            </a:r>
            <a:r>
              <a:rPr lang="en-US" altLang="zh-TW" dirty="0" err="1"/>
              <a:t>img</a:t>
            </a:r>
            <a:r>
              <a:rPr lang="en-US" altLang="zh-TW" dirty="0"/>
              <a:t>[j,i,0]=255</a:t>
            </a:r>
          </a:p>
          <a:p>
            <a:r>
              <a:rPr lang="en-US" altLang="zh-TW" dirty="0"/>
              <a:t>            </a:t>
            </a:r>
            <a:r>
              <a:rPr lang="en-US" altLang="zh-TW" dirty="0" err="1"/>
              <a:t>img</a:t>
            </a:r>
            <a:r>
              <a:rPr lang="en-US" altLang="zh-TW" dirty="0"/>
              <a:t>[j,i,1]=255</a:t>
            </a:r>
          </a:p>
          <a:p>
            <a:r>
              <a:rPr lang="en-US" altLang="zh-TW" dirty="0"/>
              <a:t>            </a:t>
            </a:r>
            <a:r>
              <a:rPr lang="en-US" altLang="zh-TW" dirty="0" err="1"/>
              <a:t>img</a:t>
            </a:r>
            <a:r>
              <a:rPr lang="en-US" altLang="zh-TW" dirty="0"/>
              <a:t>[j,i,2]=255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endParaRPr lang="en-US" altLang="zh-TW" dirty="0"/>
          </a:p>
          <a:p>
            <a:r>
              <a:rPr lang="en-US" altLang="zh-TW" dirty="0"/>
              <a:t>for b in range(m):</a:t>
            </a:r>
          </a:p>
          <a:p>
            <a:r>
              <a:rPr lang="en-US" altLang="zh-TW" dirty="0"/>
              <a:t>        </a:t>
            </a:r>
            <a:r>
              <a:rPr lang="en-US" altLang="zh-TW" dirty="0" err="1"/>
              <a:t>i</a:t>
            </a:r>
            <a:r>
              <a:rPr lang="en-US" altLang="zh-TW" dirty="0"/>
              <a:t>=</a:t>
            </a:r>
            <a:r>
              <a:rPr lang="en-US" altLang="zh-TW" dirty="0" err="1"/>
              <a:t>int</a:t>
            </a:r>
            <a:r>
              <a:rPr lang="en-US" altLang="zh-TW" dirty="0"/>
              <a:t>(</a:t>
            </a:r>
            <a:r>
              <a:rPr lang="en-US" altLang="zh-TW" dirty="0" err="1"/>
              <a:t>np.random.random</a:t>
            </a:r>
            <a:r>
              <a:rPr lang="en-US" altLang="zh-TW" dirty="0"/>
              <a:t>()*</a:t>
            </a:r>
            <a:r>
              <a:rPr lang="en-US" altLang="zh-TW" dirty="0" err="1"/>
              <a:t>img.shape</a:t>
            </a:r>
            <a:r>
              <a:rPr lang="en-US" altLang="zh-TW" dirty="0"/>
              <a:t>[1])</a:t>
            </a:r>
          </a:p>
          <a:p>
            <a:r>
              <a:rPr lang="en-US" altLang="zh-TW" dirty="0"/>
              <a:t>        j=</a:t>
            </a:r>
            <a:r>
              <a:rPr lang="en-US" altLang="zh-TW" dirty="0" err="1"/>
              <a:t>int</a:t>
            </a:r>
            <a:r>
              <a:rPr lang="en-US" altLang="zh-TW" dirty="0"/>
              <a:t>(</a:t>
            </a:r>
            <a:r>
              <a:rPr lang="en-US" altLang="zh-TW" dirty="0" err="1"/>
              <a:t>np.random.random</a:t>
            </a:r>
            <a:r>
              <a:rPr lang="en-US" altLang="zh-TW" dirty="0"/>
              <a:t>()*</a:t>
            </a:r>
            <a:r>
              <a:rPr lang="en-US" altLang="zh-TW" dirty="0" err="1"/>
              <a:t>img.shape</a:t>
            </a:r>
            <a:r>
              <a:rPr lang="en-US" altLang="zh-TW" dirty="0"/>
              <a:t>[0])</a:t>
            </a:r>
          </a:p>
          <a:p>
            <a:r>
              <a:rPr lang="en-US" altLang="zh-TW" dirty="0"/>
              <a:t>        if </a:t>
            </a:r>
            <a:r>
              <a:rPr lang="en-US" altLang="zh-TW" dirty="0" err="1"/>
              <a:t>img.ndim</a:t>
            </a:r>
            <a:r>
              <a:rPr lang="en-US" altLang="zh-TW" dirty="0"/>
              <a:t>==2:</a:t>
            </a:r>
          </a:p>
          <a:p>
            <a:r>
              <a:rPr lang="en-US" altLang="zh-TW" dirty="0"/>
              <a:t>            </a:t>
            </a:r>
            <a:r>
              <a:rPr lang="en-US" altLang="zh-TW" dirty="0" err="1"/>
              <a:t>img</a:t>
            </a:r>
            <a:r>
              <a:rPr lang="en-US" altLang="zh-TW" dirty="0"/>
              <a:t>[</a:t>
            </a:r>
            <a:r>
              <a:rPr lang="en-US" altLang="zh-TW" dirty="0" err="1"/>
              <a:t>j,i</a:t>
            </a:r>
            <a:r>
              <a:rPr lang="en-US" altLang="zh-TW" dirty="0"/>
              <a:t>]=0</a:t>
            </a:r>
          </a:p>
          <a:p>
            <a:r>
              <a:rPr lang="en-US" altLang="zh-TW" dirty="0"/>
              <a:t>        </a:t>
            </a:r>
            <a:r>
              <a:rPr lang="en-US" altLang="zh-TW" dirty="0" err="1"/>
              <a:t>elif</a:t>
            </a:r>
            <a:r>
              <a:rPr lang="en-US" altLang="zh-TW" dirty="0"/>
              <a:t> </a:t>
            </a:r>
            <a:r>
              <a:rPr lang="en-US" altLang="zh-TW" dirty="0" err="1"/>
              <a:t>img.ndim</a:t>
            </a:r>
            <a:r>
              <a:rPr lang="en-US" altLang="zh-TW" dirty="0"/>
              <a:t>==3:</a:t>
            </a:r>
          </a:p>
          <a:p>
            <a:r>
              <a:rPr lang="en-US" altLang="zh-TW" dirty="0"/>
              <a:t>            </a:t>
            </a:r>
            <a:r>
              <a:rPr lang="en-US" altLang="zh-TW" dirty="0" err="1"/>
              <a:t>img</a:t>
            </a:r>
            <a:r>
              <a:rPr lang="en-US" altLang="zh-TW" dirty="0"/>
              <a:t>[j,i,0]=0</a:t>
            </a:r>
          </a:p>
          <a:p>
            <a:r>
              <a:rPr lang="en-US" altLang="zh-TW" dirty="0"/>
              <a:t>            </a:t>
            </a:r>
            <a:r>
              <a:rPr lang="en-US" altLang="zh-TW" dirty="0" err="1"/>
              <a:t>img</a:t>
            </a:r>
            <a:r>
              <a:rPr lang="en-US" altLang="zh-TW" dirty="0"/>
              <a:t>[j,i,1]=0</a:t>
            </a:r>
          </a:p>
          <a:p>
            <a:r>
              <a:rPr lang="en-US" altLang="zh-TW" dirty="0"/>
              <a:t>            </a:t>
            </a:r>
            <a:r>
              <a:rPr lang="en-US" altLang="zh-TW" dirty="0" err="1"/>
              <a:t>img</a:t>
            </a:r>
            <a:r>
              <a:rPr lang="en-US" altLang="zh-TW" dirty="0"/>
              <a:t>[j,i,2]=0</a:t>
            </a:r>
          </a:p>
          <a:p>
            <a:r>
              <a:rPr lang="en-US" altLang="zh-TW" dirty="0"/>
              <a:t>    </a:t>
            </a:r>
            <a:r>
              <a:rPr lang="en-US" altLang="zh-TW" dirty="0">
                <a:solidFill>
                  <a:srgbClr val="FF0000"/>
                </a:solidFill>
              </a:rPr>
              <a:t>return </a:t>
            </a:r>
            <a:r>
              <a:rPr lang="en-US" altLang="zh-TW" dirty="0" err="1">
                <a:solidFill>
                  <a:srgbClr val="FF0000"/>
                </a:solidFill>
              </a:rPr>
              <a:t>img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052" y="5949280"/>
            <a:ext cx="8828311" cy="485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52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濾波器</a:t>
            </a:r>
            <a:r>
              <a:rPr lang="en-US" altLang="zh-TW" dirty="0"/>
              <a:t>(</a:t>
            </a:r>
            <a:r>
              <a:rPr lang="zh-TW" altLang="en-US" dirty="0"/>
              <a:t>模糊化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中值濾波：</a:t>
            </a:r>
            <a:endParaRPr lang="en-US" altLang="zh-TW" dirty="0"/>
          </a:p>
          <a:p>
            <a:pPr lvl="1"/>
            <a:r>
              <a:rPr lang="en-US" altLang="zh-TW" dirty="0"/>
              <a:t>cv2.medianBlur(</a:t>
            </a:r>
            <a:r>
              <a:rPr lang="en-US" altLang="zh-TW" dirty="0" err="1"/>
              <a:t>img</a:t>
            </a:r>
            <a:r>
              <a:rPr lang="en-US" altLang="zh-TW" dirty="0"/>
              <a:t>, </a:t>
            </a:r>
            <a:r>
              <a:rPr lang="zh-TW" altLang="en-US" dirty="0">
                <a:solidFill>
                  <a:srgbClr val="FF0000"/>
                </a:solidFill>
              </a:rPr>
              <a:t>遮罩大小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均值濾波：</a:t>
            </a:r>
            <a:endParaRPr lang="en-US" altLang="zh-TW" dirty="0"/>
          </a:p>
          <a:p>
            <a:pPr lvl="1"/>
            <a:r>
              <a:rPr lang="en-US" altLang="zh-TW" dirty="0"/>
              <a:t>cv2.blur(</a:t>
            </a:r>
            <a:r>
              <a:rPr lang="en-US" altLang="zh-TW" dirty="0" err="1"/>
              <a:t>img</a:t>
            </a:r>
            <a:r>
              <a:rPr lang="en-US" altLang="zh-TW" dirty="0"/>
              <a:t>, (</a:t>
            </a:r>
            <a:r>
              <a:rPr lang="zh-TW" altLang="en-US" dirty="0">
                <a:solidFill>
                  <a:srgbClr val="FF0000"/>
                </a:solidFill>
              </a:rPr>
              <a:t>遮罩大小</a:t>
            </a:r>
            <a:r>
              <a:rPr lang="en-US" altLang="zh-TW" dirty="0"/>
              <a:t>,</a:t>
            </a:r>
            <a:r>
              <a:rPr lang="zh-TW" altLang="en-US" dirty="0">
                <a:solidFill>
                  <a:srgbClr val="FF0000"/>
                </a:solidFill>
              </a:rPr>
              <a:t>遮罩大小</a:t>
            </a:r>
            <a:r>
              <a:rPr lang="en-US" altLang="zh-TW" dirty="0"/>
              <a:t>))</a:t>
            </a:r>
          </a:p>
          <a:p>
            <a:r>
              <a:rPr lang="zh-TW" altLang="en-US" dirty="0"/>
              <a:t>高斯濾波：</a:t>
            </a:r>
            <a:endParaRPr lang="en-US" altLang="zh-TW" dirty="0"/>
          </a:p>
          <a:p>
            <a:pPr lvl="1"/>
            <a:r>
              <a:rPr lang="en-US" altLang="zh-TW" dirty="0"/>
              <a:t>cv2.GaussianBlur(</a:t>
            </a:r>
            <a:r>
              <a:rPr lang="en-US" altLang="zh-TW" dirty="0" err="1"/>
              <a:t>img</a:t>
            </a:r>
            <a:r>
              <a:rPr lang="en-US" altLang="zh-TW" dirty="0"/>
              <a:t> ,(</a:t>
            </a:r>
            <a:r>
              <a:rPr lang="zh-TW" altLang="en-US" dirty="0">
                <a:solidFill>
                  <a:srgbClr val="FF0000"/>
                </a:solidFill>
              </a:rPr>
              <a:t>遮罩大小</a:t>
            </a:r>
            <a:r>
              <a:rPr lang="en-US" altLang="zh-TW" dirty="0"/>
              <a:t>,</a:t>
            </a:r>
            <a:r>
              <a:rPr lang="zh-TW" altLang="en-US" dirty="0">
                <a:solidFill>
                  <a:srgbClr val="FF0000"/>
                </a:solidFill>
              </a:rPr>
              <a:t>遮罩大小</a:t>
            </a:r>
            <a:r>
              <a:rPr lang="en-US" altLang="zh-TW" dirty="0"/>
              <a:t>),0)</a:t>
            </a:r>
          </a:p>
          <a:p>
            <a:r>
              <a:rPr lang="zh-TW" altLang="en-US" dirty="0"/>
              <a:t>雙邊濾波：</a:t>
            </a:r>
            <a:endParaRPr lang="en-US" altLang="zh-TW" dirty="0"/>
          </a:p>
          <a:p>
            <a:pPr lvl="1"/>
            <a:r>
              <a:rPr lang="en-US" altLang="zh-TW" dirty="0"/>
              <a:t>cv2.bilateralFilter(</a:t>
            </a:r>
            <a:r>
              <a:rPr lang="en-US" altLang="zh-TW" dirty="0" err="1"/>
              <a:t>img</a:t>
            </a:r>
            <a:r>
              <a:rPr lang="en-US" altLang="zh-TW" dirty="0"/>
              <a:t>,</a:t>
            </a:r>
            <a:r>
              <a:rPr lang="zh-TW" altLang="en-US" dirty="0">
                <a:solidFill>
                  <a:srgbClr val="FF0000"/>
                </a:solidFill>
              </a:rPr>
              <a:t>領域直徑</a:t>
            </a:r>
            <a:r>
              <a:rPr lang="en-US" altLang="zh-TW" dirty="0"/>
              <a:t>,</a:t>
            </a:r>
            <a:r>
              <a:rPr lang="zh-TW" altLang="en-US" dirty="0">
                <a:solidFill>
                  <a:srgbClr val="FF0000"/>
                </a:solidFill>
              </a:rPr>
              <a:t>灰度相似性高斯函數標準差</a:t>
            </a:r>
            <a:r>
              <a:rPr lang="en-US" altLang="zh-TW" dirty="0"/>
              <a:t>,</a:t>
            </a:r>
            <a:r>
              <a:rPr lang="zh-TW" altLang="en-US" dirty="0">
                <a:solidFill>
                  <a:srgbClr val="FF0000"/>
                </a:solidFill>
              </a:rPr>
              <a:t>空間高斯函數標準差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230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中值濾波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393" y="1844824"/>
            <a:ext cx="10525714" cy="3888000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="" xmlns:a16="http://schemas.microsoft.com/office/drawing/2014/main" id="{160DBCB6-C19D-47A3-9B01-B309F6D4A9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640585"/>
              </p:ext>
            </p:extLst>
          </p:nvPr>
        </p:nvGraphicFramePr>
        <p:xfrm>
          <a:off x="1233924" y="2060848"/>
          <a:ext cx="1080000" cy="1085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2597153687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4175375727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60609149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254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74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211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02872594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43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21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65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7584579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51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66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78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089412282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="" xmlns:a16="http://schemas.microsoft.com/office/drawing/2014/main" id="{FD45104F-FFDA-4272-A7CE-217C221ACC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564143"/>
              </p:ext>
            </p:extLst>
          </p:nvPr>
        </p:nvGraphicFramePr>
        <p:xfrm>
          <a:off x="1246455" y="2060848"/>
          <a:ext cx="1080000" cy="1085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2597153687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4175375727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60609149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21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43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51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02872594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65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66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74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7584579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78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211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254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089412282"/>
                  </a:ext>
                </a:extLst>
              </a:tr>
            </a:tbl>
          </a:graphicData>
        </a:graphic>
      </p:graphicFrame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1884" y="2132856"/>
            <a:ext cx="10526886" cy="3888432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="" xmlns:a16="http://schemas.microsoft.com/office/drawing/2014/main" id="{937411A3-3FC4-46C9-9E6D-30C668FB2A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474226"/>
              </p:ext>
            </p:extLst>
          </p:nvPr>
        </p:nvGraphicFramePr>
        <p:xfrm>
          <a:off x="1357200" y="2348880"/>
          <a:ext cx="1080000" cy="1091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2597153687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4175375727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60609149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255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74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02872594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43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255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65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7584579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66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78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089412282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="" xmlns:a16="http://schemas.microsoft.com/office/drawing/2014/main" id="{B5A0B81B-5316-4037-B462-698773AFE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544447"/>
              </p:ext>
            </p:extLst>
          </p:nvPr>
        </p:nvGraphicFramePr>
        <p:xfrm>
          <a:off x="1366946" y="2343240"/>
          <a:ext cx="1080000" cy="1085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2597153687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4175375727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60609149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43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02872594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65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66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74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7584579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78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255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255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089412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7806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979" y="1916832"/>
            <a:ext cx="10525714" cy="388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均值濾波</a:t>
            </a:r>
            <a:endParaRPr lang="zh-TW" altLang="en-US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="" xmlns:a16="http://schemas.microsoft.com/office/drawing/2014/main" id="{4EC7E30B-E777-4D72-9B24-3B65D47765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168827"/>
              </p:ext>
            </p:extLst>
          </p:nvPr>
        </p:nvGraphicFramePr>
        <p:xfrm>
          <a:off x="1221979" y="2132856"/>
          <a:ext cx="1080000" cy="1085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2597153687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4175375727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60609149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254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74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211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02872594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43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21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65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7584579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51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66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78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089412282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="" xmlns:a16="http://schemas.microsoft.com/office/drawing/2014/main" id="{59023109-36C6-4864-A960-513EDEEFD8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706856"/>
              </p:ext>
            </p:extLst>
          </p:nvPr>
        </p:nvGraphicFramePr>
        <p:xfrm>
          <a:off x="1221979" y="2132856"/>
          <a:ext cx="1080000" cy="1091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2597153687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4175375727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60609149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254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74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211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02872594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43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95.89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65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7584579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51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66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78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089412282"/>
                  </a:ext>
                </a:extLst>
              </a:tr>
            </a:tbl>
          </a:graphicData>
        </a:graphic>
      </p:graphicFrame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1884" y="2132856"/>
            <a:ext cx="10525716" cy="3888000"/>
          </a:xfrm>
          <a:prstGeom prst="rect">
            <a:avLst/>
          </a:prstGeom>
        </p:spPr>
      </p:pic>
      <p:graphicFrame>
        <p:nvGraphicFramePr>
          <p:cNvPr id="14" name="表格 13">
            <a:extLst>
              <a:ext uri="{FF2B5EF4-FFF2-40B4-BE49-F238E27FC236}">
                <a16:creationId xmlns="" xmlns:a16="http://schemas.microsoft.com/office/drawing/2014/main" id="{EB706EDB-FDAA-45FB-9D15-FA22061EA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140541"/>
              </p:ext>
            </p:extLst>
          </p:nvPr>
        </p:nvGraphicFramePr>
        <p:xfrm>
          <a:off x="1357200" y="2348880"/>
          <a:ext cx="1080000" cy="1091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2597153687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4175375727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60609149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255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74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02872594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43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255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65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7584579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66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78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089412282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="" xmlns:a16="http://schemas.microsoft.com/office/drawing/2014/main" id="{16E1201D-C33C-47D5-ADAC-14B14A005F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039654"/>
              </p:ext>
            </p:extLst>
          </p:nvPr>
        </p:nvGraphicFramePr>
        <p:xfrm>
          <a:off x="1357200" y="2348880"/>
          <a:ext cx="1080000" cy="1091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2597153687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4175375727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60609149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255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74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02872594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43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92.88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65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7584579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66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78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089412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171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979" y="1916832"/>
            <a:ext cx="10525714" cy="388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高斯濾波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="" xmlns:a16="http://schemas.microsoft.com/office/drawing/2014/main" id="{AF504FCF-E265-443F-8C46-9E61E69FF3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555195"/>
              </p:ext>
            </p:extLst>
          </p:nvPr>
        </p:nvGraphicFramePr>
        <p:xfrm>
          <a:off x="1221979" y="2132856"/>
          <a:ext cx="1944215" cy="188374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88843">
                  <a:extLst>
                    <a:ext uri="{9D8B030D-6E8A-4147-A177-3AD203B41FA5}">
                      <a16:colId xmlns="" xmlns:a16="http://schemas.microsoft.com/office/drawing/2014/main" val="2597153687"/>
                    </a:ext>
                  </a:extLst>
                </a:gridCol>
                <a:gridCol w="388843">
                  <a:extLst>
                    <a:ext uri="{9D8B030D-6E8A-4147-A177-3AD203B41FA5}">
                      <a16:colId xmlns="" xmlns:a16="http://schemas.microsoft.com/office/drawing/2014/main" val="4175375727"/>
                    </a:ext>
                  </a:extLst>
                </a:gridCol>
                <a:gridCol w="388843">
                  <a:extLst>
                    <a:ext uri="{9D8B030D-6E8A-4147-A177-3AD203B41FA5}">
                      <a16:colId xmlns="" xmlns:a16="http://schemas.microsoft.com/office/drawing/2014/main" val="2606091493"/>
                    </a:ext>
                  </a:extLst>
                </a:gridCol>
                <a:gridCol w="388843">
                  <a:extLst>
                    <a:ext uri="{9D8B030D-6E8A-4147-A177-3AD203B41FA5}">
                      <a16:colId xmlns="" xmlns:a16="http://schemas.microsoft.com/office/drawing/2014/main" val="2814121142"/>
                    </a:ext>
                  </a:extLst>
                </a:gridCol>
                <a:gridCol w="388843">
                  <a:extLst>
                    <a:ext uri="{9D8B030D-6E8A-4147-A177-3AD203B41FA5}">
                      <a16:colId xmlns="" xmlns:a16="http://schemas.microsoft.com/office/drawing/2014/main" val="971373785"/>
                    </a:ext>
                  </a:extLst>
                </a:gridCol>
              </a:tblGrid>
              <a:tr h="375547"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251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94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134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50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71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028725948"/>
                  </a:ext>
                </a:extLst>
              </a:tr>
              <a:tr h="381556"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53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13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54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82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758457970"/>
                  </a:ext>
                </a:extLst>
              </a:tr>
              <a:tr h="375547"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14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221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89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164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089412282"/>
                  </a:ext>
                </a:extLst>
              </a:tr>
              <a:tr h="375547"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16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197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231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174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130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890874798"/>
                  </a:ext>
                </a:extLst>
              </a:tr>
              <a:tr h="375547"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17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52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43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99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43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04485217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="" xmlns:a16="http://schemas.microsoft.com/office/drawing/2014/main" id="{322EDE86-4503-4BFB-8851-00A3E6C31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84302"/>
              </p:ext>
            </p:extLst>
          </p:nvPr>
        </p:nvGraphicFramePr>
        <p:xfrm>
          <a:off x="3574132" y="2132856"/>
          <a:ext cx="1944215" cy="188374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88843">
                  <a:extLst>
                    <a:ext uri="{9D8B030D-6E8A-4147-A177-3AD203B41FA5}">
                      <a16:colId xmlns="" xmlns:a16="http://schemas.microsoft.com/office/drawing/2014/main" val="2597153687"/>
                    </a:ext>
                  </a:extLst>
                </a:gridCol>
                <a:gridCol w="388843">
                  <a:extLst>
                    <a:ext uri="{9D8B030D-6E8A-4147-A177-3AD203B41FA5}">
                      <a16:colId xmlns="" xmlns:a16="http://schemas.microsoft.com/office/drawing/2014/main" val="4175375727"/>
                    </a:ext>
                  </a:extLst>
                </a:gridCol>
                <a:gridCol w="388843">
                  <a:extLst>
                    <a:ext uri="{9D8B030D-6E8A-4147-A177-3AD203B41FA5}">
                      <a16:colId xmlns="" xmlns:a16="http://schemas.microsoft.com/office/drawing/2014/main" val="2606091493"/>
                    </a:ext>
                  </a:extLst>
                </a:gridCol>
                <a:gridCol w="388843">
                  <a:extLst>
                    <a:ext uri="{9D8B030D-6E8A-4147-A177-3AD203B41FA5}">
                      <a16:colId xmlns="" xmlns:a16="http://schemas.microsoft.com/office/drawing/2014/main" val="2814121142"/>
                    </a:ext>
                  </a:extLst>
                </a:gridCol>
                <a:gridCol w="388843">
                  <a:extLst>
                    <a:ext uri="{9D8B030D-6E8A-4147-A177-3AD203B41FA5}">
                      <a16:colId xmlns="" xmlns:a16="http://schemas.microsoft.com/office/drawing/2014/main" val="971373785"/>
                    </a:ext>
                  </a:extLst>
                </a:gridCol>
              </a:tblGrid>
              <a:tr h="375547"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028725948"/>
                  </a:ext>
                </a:extLst>
              </a:tr>
              <a:tr h="381556"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758457970"/>
                  </a:ext>
                </a:extLst>
              </a:tr>
              <a:tr h="375547"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089412282"/>
                  </a:ext>
                </a:extLst>
              </a:tr>
              <a:tr h="375547"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890874798"/>
                  </a:ext>
                </a:extLst>
              </a:tr>
              <a:tr h="375547"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04485217"/>
                  </a:ext>
                </a:extLst>
              </a:tr>
            </a:tbl>
          </a:graphicData>
        </a:graphic>
      </p:graphicFrame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1884" y="2396642"/>
            <a:ext cx="10525716" cy="38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5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979" y="1844824"/>
            <a:ext cx="10525714" cy="388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雙邊濾波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="" xmlns:a16="http://schemas.microsoft.com/office/drawing/2014/main" id="{AF504FCF-E265-443F-8C46-9E61E69FF3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261021"/>
              </p:ext>
            </p:extLst>
          </p:nvPr>
        </p:nvGraphicFramePr>
        <p:xfrm>
          <a:off x="1233999" y="2060848"/>
          <a:ext cx="1944215" cy="188374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88843">
                  <a:extLst>
                    <a:ext uri="{9D8B030D-6E8A-4147-A177-3AD203B41FA5}">
                      <a16:colId xmlns="" xmlns:a16="http://schemas.microsoft.com/office/drawing/2014/main" val="2597153687"/>
                    </a:ext>
                  </a:extLst>
                </a:gridCol>
                <a:gridCol w="388843">
                  <a:extLst>
                    <a:ext uri="{9D8B030D-6E8A-4147-A177-3AD203B41FA5}">
                      <a16:colId xmlns="" xmlns:a16="http://schemas.microsoft.com/office/drawing/2014/main" val="4175375727"/>
                    </a:ext>
                  </a:extLst>
                </a:gridCol>
                <a:gridCol w="388843">
                  <a:extLst>
                    <a:ext uri="{9D8B030D-6E8A-4147-A177-3AD203B41FA5}">
                      <a16:colId xmlns="" xmlns:a16="http://schemas.microsoft.com/office/drawing/2014/main" val="2606091493"/>
                    </a:ext>
                  </a:extLst>
                </a:gridCol>
                <a:gridCol w="388843">
                  <a:extLst>
                    <a:ext uri="{9D8B030D-6E8A-4147-A177-3AD203B41FA5}">
                      <a16:colId xmlns="" xmlns:a16="http://schemas.microsoft.com/office/drawing/2014/main" val="2814121142"/>
                    </a:ext>
                  </a:extLst>
                </a:gridCol>
                <a:gridCol w="388843">
                  <a:extLst>
                    <a:ext uri="{9D8B030D-6E8A-4147-A177-3AD203B41FA5}">
                      <a16:colId xmlns="" xmlns:a16="http://schemas.microsoft.com/office/drawing/2014/main" val="971373785"/>
                    </a:ext>
                  </a:extLst>
                </a:gridCol>
              </a:tblGrid>
              <a:tr h="375547"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251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94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134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50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71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028725948"/>
                  </a:ext>
                </a:extLst>
              </a:tr>
              <a:tr h="381556"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53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13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54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82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758457970"/>
                  </a:ext>
                </a:extLst>
              </a:tr>
              <a:tr h="375547"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14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221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89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164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089412282"/>
                  </a:ext>
                </a:extLst>
              </a:tr>
              <a:tr h="375547"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16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197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231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174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130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890874798"/>
                  </a:ext>
                </a:extLst>
              </a:tr>
              <a:tr h="375547"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17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52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43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99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43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04485217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="" xmlns:a16="http://schemas.microsoft.com/office/drawing/2014/main" id="{322EDE86-4503-4BFB-8851-00A3E6C31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498993"/>
              </p:ext>
            </p:extLst>
          </p:nvPr>
        </p:nvGraphicFramePr>
        <p:xfrm>
          <a:off x="3646140" y="2060848"/>
          <a:ext cx="1944215" cy="188374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88843">
                  <a:extLst>
                    <a:ext uri="{9D8B030D-6E8A-4147-A177-3AD203B41FA5}">
                      <a16:colId xmlns="" xmlns:a16="http://schemas.microsoft.com/office/drawing/2014/main" val="2597153687"/>
                    </a:ext>
                  </a:extLst>
                </a:gridCol>
                <a:gridCol w="388843">
                  <a:extLst>
                    <a:ext uri="{9D8B030D-6E8A-4147-A177-3AD203B41FA5}">
                      <a16:colId xmlns="" xmlns:a16="http://schemas.microsoft.com/office/drawing/2014/main" val="4175375727"/>
                    </a:ext>
                  </a:extLst>
                </a:gridCol>
                <a:gridCol w="388843">
                  <a:extLst>
                    <a:ext uri="{9D8B030D-6E8A-4147-A177-3AD203B41FA5}">
                      <a16:colId xmlns="" xmlns:a16="http://schemas.microsoft.com/office/drawing/2014/main" val="2606091493"/>
                    </a:ext>
                  </a:extLst>
                </a:gridCol>
                <a:gridCol w="388843">
                  <a:extLst>
                    <a:ext uri="{9D8B030D-6E8A-4147-A177-3AD203B41FA5}">
                      <a16:colId xmlns="" xmlns:a16="http://schemas.microsoft.com/office/drawing/2014/main" val="2814121142"/>
                    </a:ext>
                  </a:extLst>
                </a:gridCol>
                <a:gridCol w="388843">
                  <a:extLst>
                    <a:ext uri="{9D8B030D-6E8A-4147-A177-3AD203B41FA5}">
                      <a16:colId xmlns="" xmlns:a16="http://schemas.microsoft.com/office/drawing/2014/main" val="971373785"/>
                    </a:ext>
                  </a:extLst>
                </a:gridCol>
              </a:tblGrid>
              <a:tr h="375547"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028725948"/>
                  </a:ext>
                </a:extLst>
              </a:tr>
              <a:tr h="381556"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758457970"/>
                  </a:ext>
                </a:extLst>
              </a:tr>
              <a:tr h="375547"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089412282"/>
                  </a:ext>
                </a:extLst>
              </a:tr>
              <a:tr h="375547"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890874798"/>
                  </a:ext>
                </a:extLst>
              </a:tr>
              <a:tr h="375547"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900" b="1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zh-TW" altLang="en-US" sz="9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04485217"/>
                  </a:ext>
                </a:extLst>
              </a:tr>
            </a:tbl>
          </a:graphicData>
        </a:graphic>
      </p:graphicFrame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21979" y="3573016"/>
            <a:ext cx="10525716" cy="38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2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9D6FA2A-A91D-4B39-BAE4-84B2B6DA3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卷積運算</a:t>
            </a:r>
            <a:r>
              <a:rPr lang="en-US" altLang="zh-TW" dirty="0"/>
              <a:t>(</a:t>
            </a:r>
            <a:r>
              <a:rPr lang="zh-TW" altLang="en-US" dirty="0"/>
              <a:t>銳化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8110773E-B5EE-4AF9-8AD8-C3BDA0488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cv.filter2D(</a:t>
            </a:r>
            <a:r>
              <a:rPr lang="en-US" altLang="zh-TW" dirty="0" err="1"/>
              <a:t>img,ddepth</a:t>
            </a:r>
            <a:r>
              <a:rPr lang="en-US" altLang="zh-TW" dirty="0"/>
              <a:t>, kernel)</a:t>
            </a:r>
          </a:p>
          <a:p>
            <a:pPr lvl="1"/>
            <a:r>
              <a:rPr lang="en-US" altLang="zh-TW" dirty="0"/>
              <a:t>kernel = </a:t>
            </a:r>
            <a:r>
              <a:rPr lang="en-US" altLang="zh-TW" dirty="0" err="1"/>
              <a:t>np.array</a:t>
            </a:r>
            <a:r>
              <a:rPr lang="en-US" altLang="zh-TW" dirty="0"/>
              <a:t>([[0, -1, 0], [-1, 5, -1], [0, -1, 0]], np.float32) </a:t>
            </a:r>
            <a:endParaRPr lang="zh-TW" altLang="en-US" dirty="0"/>
          </a:p>
          <a:p>
            <a:pPr lvl="1"/>
            <a:r>
              <a:rPr lang="en-US" altLang="zh-TW" dirty="0" err="1"/>
              <a:t>dst</a:t>
            </a:r>
            <a:r>
              <a:rPr lang="en-US" altLang="zh-TW" dirty="0"/>
              <a:t> = cv.filter2D(image, -1, kernel=kernel)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pic>
        <p:nvPicPr>
          <p:cNvPr id="1026" name="Picture 2" descr="https://img-blog.csdn.net/2018040812044336">
            <a:extLst>
              <a:ext uri="{FF2B5EF4-FFF2-40B4-BE49-F238E27FC236}">
                <a16:creationId xmlns="" xmlns:a16="http://schemas.microsoft.com/office/drawing/2014/main" id="{FBD5E30B-4277-4EB2-BC80-ADAA46512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00" y="2886690"/>
            <a:ext cx="9763125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56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ea typeface="Microsoft JhengHei UI" panose="020B0604030504040204" pitchFamily="34" charset="-120"/>
              </a:rPr>
              <a:t>簡介</a:t>
            </a: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zh-TW" altLang="en-US" dirty="0"/>
              <a:t>電腦視覺 </a:t>
            </a:r>
            <a:r>
              <a:rPr lang="en-US" altLang="zh-TW" dirty="0"/>
              <a:t>(Computer Vision)</a:t>
            </a:r>
          </a:p>
          <a:p>
            <a:pPr lvl="1"/>
            <a:r>
              <a:rPr lang="zh-TW" altLang="en-US" dirty="0"/>
              <a:t>人類的感官資訊中，大多數是來自於視覺。 </a:t>
            </a:r>
          </a:p>
          <a:p>
            <a:pPr lvl="1"/>
            <a:r>
              <a:rPr lang="zh-TW" altLang="en-US" dirty="0"/>
              <a:t>以電腦模擬人類視覺的資訊科學</a:t>
            </a:r>
          </a:p>
          <a:p>
            <a:r>
              <a:rPr lang="en-US" altLang="zh-TW" dirty="0"/>
              <a:t>Open CV</a:t>
            </a:r>
          </a:p>
          <a:p>
            <a:pPr lvl="1"/>
            <a:r>
              <a:rPr lang="en-US" altLang="zh-TW" dirty="0"/>
              <a:t>Open Source + Computer Vision</a:t>
            </a:r>
          </a:p>
          <a:p>
            <a:pPr lvl="1"/>
            <a:r>
              <a:rPr lang="en-US" altLang="zh-TW" dirty="0"/>
              <a:t>Intel</a:t>
            </a:r>
            <a:r>
              <a:rPr lang="en-US" altLang="zh-TW" dirty="0">
                <a:latin typeface="Arial" panose="020B0604020202020204" pitchFamily="34" charset="0"/>
              </a:rPr>
              <a:t>®</a:t>
            </a:r>
            <a:r>
              <a:rPr lang="en-US" altLang="zh-TW" dirty="0"/>
              <a:t> </a:t>
            </a:r>
            <a:r>
              <a:rPr lang="zh-TW" altLang="en-US" dirty="0"/>
              <a:t>開發蒐集的電腦視覺程式庫</a:t>
            </a:r>
          </a:p>
          <a:p>
            <a:pPr lvl="1"/>
            <a:r>
              <a:rPr lang="zh-TW" altLang="en-US" dirty="0"/>
              <a:t>超過</a:t>
            </a:r>
            <a:r>
              <a:rPr lang="en-US" altLang="zh-TW" dirty="0"/>
              <a:t>350</a:t>
            </a:r>
            <a:r>
              <a:rPr lang="zh-TW" altLang="en-US" dirty="0"/>
              <a:t>個電腦視覺與影像處理的相關函數</a:t>
            </a:r>
          </a:p>
        </p:txBody>
      </p:sp>
      <p:pic>
        <p:nvPicPr>
          <p:cNvPr id="1026" name="Picture 2" descr="ãOPENCV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764" y="4293096"/>
            <a:ext cx="2016224" cy="232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4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建立一個矩陣</a:t>
            </a:r>
            <a:endParaRPr lang="en-US" altLang="zh-TW" dirty="0"/>
          </a:p>
          <a:p>
            <a:pPr lvl="1"/>
            <a:r>
              <a:rPr lang="en-US" altLang="zh-TW" dirty="0"/>
              <a:t>M = </a:t>
            </a:r>
            <a:r>
              <a:rPr lang="en-US" altLang="zh-TW" dirty="0" err="1"/>
              <a:t>np.ones</a:t>
            </a:r>
            <a:r>
              <a:rPr lang="en-US" altLang="zh-TW" dirty="0"/>
              <a:t>(</a:t>
            </a:r>
            <a:r>
              <a:rPr lang="en-US" altLang="zh-TW" dirty="0" err="1"/>
              <a:t>image.shape,dtype</a:t>
            </a:r>
            <a:r>
              <a:rPr lang="en-US" altLang="zh-TW" dirty="0"/>
              <a:t>="uint8")*</a:t>
            </a:r>
            <a:r>
              <a:rPr lang="en-US" altLang="zh-TW" dirty="0">
                <a:solidFill>
                  <a:srgbClr val="FF0000"/>
                </a:solidFill>
              </a:rPr>
              <a:t>100</a:t>
            </a:r>
          </a:p>
          <a:p>
            <a:pPr lvl="1"/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/>
              <a:t>與圖片相加</a:t>
            </a:r>
            <a:endParaRPr lang="en-US" altLang="zh-TW" dirty="0"/>
          </a:p>
          <a:p>
            <a:pPr lvl="1"/>
            <a:r>
              <a:rPr lang="en-US" altLang="zh-TW" dirty="0"/>
              <a:t>added = cv2.add(</a:t>
            </a:r>
            <a:r>
              <a:rPr lang="zh-TW" altLang="en-US" dirty="0">
                <a:solidFill>
                  <a:srgbClr val="FF0000"/>
                </a:solidFill>
              </a:rPr>
              <a:t>圖</a:t>
            </a:r>
            <a:r>
              <a:rPr lang="en-US" altLang="zh-TW" dirty="0">
                <a:solidFill>
                  <a:srgbClr val="FF0000"/>
                </a:solidFill>
              </a:rPr>
              <a:t>1,</a:t>
            </a:r>
            <a:r>
              <a:rPr lang="zh-TW" altLang="en-US" dirty="0">
                <a:solidFill>
                  <a:srgbClr val="FF0000"/>
                </a:solidFill>
              </a:rPr>
              <a:t>圖</a:t>
            </a:r>
            <a:r>
              <a:rPr lang="en-US" altLang="zh-TW" dirty="0">
                <a:solidFill>
                  <a:srgbClr val="FF0000"/>
                </a:solidFill>
              </a:rPr>
              <a:t>2</a:t>
            </a:r>
            <a:r>
              <a:rPr lang="en-US" altLang="zh-TW" dirty="0"/>
              <a:t>)</a:t>
            </a:r>
          </a:p>
          <a:p>
            <a:pPr lvl="1"/>
            <a:endParaRPr lang="en-US" altLang="zh-TW" dirty="0"/>
          </a:p>
          <a:p>
            <a:r>
              <a:rPr lang="zh-TW" altLang="en-US" dirty="0"/>
              <a:t>與圖片相減</a:t>
            </a:r>
            <a:endParaRPr lang="en-US" altLang="zh-TW" dirty="0"/>
          </a:p>
          <a:p>
            <a:pPr lvl="1"/>
            <a:r>
              <a:rPr lang="en-US" altLang="zh-TW" dirty="0"/>
              <a:t>subtracted = cv2.subtract(</a:t>
            </a:r>
            <a:r>
              <a:rPr lang="zh-TW" altLang="en-US" dirty="0">
                <a:solidFill>
                  <a:srgbClr val="FF0000"/>
                </a:solidFill>
              </a:rPr>
              <a:t>圖</a:t>
            </a:r>
            <a:r>
              <a:rPr lang="en-US" altLang="zh-TW" dirty="0">
                <a:solidFill>
                  <a:srgbClr val="FF0000"/>
                </a:solidFill>
              </a:rPr>
              <a:t>1,</a:t>
            </a:r>
            <a:r>
              <a:rPr lang="zh-TW" altLang="en-US" dirty="0">
                <a:solidFill>
                  <a:srgbClr val="FF0000"/>
                </a:solidFill>
              </a:rPr>
              <a:t>圖</a:t>
            </a:r>
            <a:r>
              <a:rPr lang="en-US" altLang="zh-TW" dirty="0">
                <a:solidFill>
                  <a:srgbClr val="FF0000"/>
                </a:solidFill>
              </a:rPr>
              <a:t>2</a:t>
            </a:r>
            <a:r>
              <a:rPr lang="en-US" altLang="zh-TW" dirty="0"/>
              <a:t>)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影像相加減</a:t>
            </a:r>
            <a:r>
              <a:rPr lang="en-US" altLang="zh-TW" dirty="0"/>
              <a:t>(</a:t>
            </a:r>
            <a:r>
              <a:rPr lang="zh-TW" altLang="en-US" dirty="0"/>
              <a:t>亮度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979" y="2473886"/>
            <a:ext cx="10525714" cy="3888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39" y="2970000"/>
            <a:ext cx="10525714" cy="38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34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影像相乘除</a:t>
            </a:r>
            <a:r>
              <a:rPr lang="en-US" altLang="zh-TW" dirty="0"/>
              <a:t>(</a:t>
            </a:r>
            <a:r>
              <a:rPr lang="zh-TW" altLang="en-US" dirty="0"/>
              <a:t>對比度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建立一個矩陣</a:t>
            </a:r>
            <a:endParaRPr lang="en-US" altLang="zh-TW" dirty="0"/>
          </a:p>
          <a:p>
            <a:pPr lvl="1"/>
            <a:r>
              <a:rPr lang="en-US" altLang="zh-TW" dirty="0"/>
              <a:t>M = </a:t>
            </a:r>
            <a:r>
              <a:rPr lang="en-US" altLang="zh-TW" dirty="0" err="1"/>
              <a:t>np.ones</a:t>
            </a:r>
            <a:r>
              <a:rPr lang="en-US" altLang="zh-TW" dirty="0"/>
              <a:t>(</a:t>
            </a:r>
            <a:r>
              <a:rPr lang="en-US" altLang="zh-TW" dirty="0" err="1"/>
              <a:t>image.shape,dtype</a:t>
            </a:r>
            <a:r>
              <a:rPr lang="en-US" altLang="zh-TW" dirty="0"/>
              <a:t>="uint8")*</a:t>
            </a:r>
            <a:r>
              <a:rPr lang="en-US" altLang="zh-TW" dirty="0">
                <a:solidFill>
                  <a:srgbClr val="FF0000"/>
                </a:solidFill>
              </a:rPr>
              <a:t>100</a:t>
            </a:r>
          </a:p>
          <a:p>
            <a:pPr lvl="1"/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/>
              <a:t>與圖片相乘</a:t>
            </a:r>
            <a:endParaRPr lang="en-US" altLang="zh-TW" dirty="0"/>
          </a:p>
          <a:p>
            <a:pPr lvl="1"/>
            <a:r>
              <a:rPr lang="en-US" altLang="zh-TW" dirty="0" err="1"/>
              <a:t>mult</a:t>
            </a:r>
            <a:r>
              <a:rPr lang="en-US" altLang="zh-TW" dirty="0"/>
              <a:t> = cv2.multiply(</a:t>
            </a:r>
            <a:r>
              <a:rPr lang="zh-TW" altLang="en-US" dirty="0">
                <a:solidFill>
                  <a:srgbClr val="FF0000"/>
                </a:solidFill>
              </a:rPr>
              <a:t>圖</a:t>
            </a:r>
            <a:r>
              <a:rPr lang="en-US" altLang="zh-TW" dirty="0">
                <a:solidFill>
                  <a:srgbClr val="FF0000"/>
                </a:solidFill>
              </a:rPr>
              <a:t>1,</a:t>
            </a:r>
            <a:r>
              <a:rPr lang="zh-TW" altLang="en-US" dirty="0">
                <a:solidFill>
                  <a:srgbClr val="FF0000"/>
                </a:solidFill>
              </a:rPr>
              <a:t>圖</a:t>
            </a:r>
            <a:r>
              <a:rPr lang="en-US" altLang="zh-TW" dirty="0">
                <a:solidFill>
                  <a:srgbClr val="FF0000"/>
                </a:solidFill>
              </a:rPr>
              <a:t>2</a:t>
            </a:r>
            <a:r>
              <a:rPr lang="en-US" altLang="zh-TW" dirty="0"/>
              <a:t>)</a:t>
            </a:r>
          </a:p>
          <a:p>
            <a:pPr lvl="1"/>
            <a:endParaRPr lang="en-US" altLang="zh-TW" dirty="0"/>
          </a:p>
          <a:p>
            <a:r>
              <a:rPr lang="zh-TW" altLang="en-US" dirty="0"/>
              <a:t>與圖片相除</a:t>
            </a:r>
            <a:endParaRPr lang="en-US" altLang="zh-TW" dirty="0"/>
          </a:p>
          <a:p>
            <a:pPr lvl="1"/>
            <a:r>
              <a:rPr lang="en-US" altLang="zh-TW" dirty="0" err="1"/>
              <a:t>Div</a:t>
            </a:r>
            <a:r>
              <a:rPr lang="en-US" altLang="zh-TW" dirty="0"/>
              <a:t> = cv2.divide(</a:t>
            </a:r>
            <a:r>
              <a:rPr lang="zh-TW" altLang="en-US" dirty="0">
                <a:solidFill>
                  <a:srgbClr val="FF0000"/>
                </a:solidFill>
              </a:rPr>
              <a:t>圖</a:t>
            </a:r>
            <a:r>
              <a:rPr lang="en-US" altLang="zh-TW" dirty="0">
                <a:solidFill>
                  <a:srgbClr val="FF0000"/>
                </a:solidFill>
              </a:rPr>
              <a:t>1,</a:t>
            </a:r>
            <a:r>
              <a:rPr lang="zh-TW" altLang="en-US" dirty="0">
                <a:solidFill>
                  <a:srgbClr val="FF0000"/>
                </a:solidFill>
              </a:rPr>
              <a:t>圖</a:t>
            </a:r>
            <a:r>
              <a:rPr lang="en-US" altLang="zh-TW" dirty="0">
                <a:solidFill>
                  <a:srgbClr val="FF0000"/>
                </a:solidFill>
              </a:rPr>
              <a:t>2</a:t>
            </a:r>
            <a:r>
              <a:rPr lang="en-US" altLang="zh-TW" dirty="0"/>
              <a:t>)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884" y="5229200"/>
            <a:ext cx="10525714" cy="38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0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繪製直方圖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計算直方圖的數值</a:t>
            </a:r>
            <a:endParaRPr lang="en-US" altLang="zh-TW" dirty="0"/>
          </a:p>
          <a:p>
            <a:pPr lvl="1"/>
            <a:r>
              <a:rPr lang="en-US" altLang="zh-TW" dirty="0"/>
              <a:t>cv2.calcHist(</a:t>
            </a:r>
            <a:r>
              <a:rPr lang="zh-TW" altLang="en-US" dirty="0"/>
              <a:t>影像</a:t>
            </a:r>
            <a:r>
              <a:rPr lang="en-US" altLang="zh-TW" dirty="0"/>
              <a:t>, </a:t>
            </a:r>
            <a:r>
              <a:rPr lang="zh-TW" altLang="en-US" dirty="0"/>
              <a:t>通道</a:t>
            </a:r>
            <a:r>
              <a:rPr lang="en-US" altLang="zh-TW" dirty="0"/>
              <a:t>, </a:t>
            </a:r>
            <a:r>
              <a:rPr lang="zh-TW" altLang="en-US" dirty="0"/>
              <a:t>遮罩</a:t>
            </a:r>
            <a:r>
              <a:rPr lang="en-US" altLang="zh-TW" dirty="0"/>
              <a:t>, </a:t>
            </a:r>
            <a:r>
              <a:rPr lang="zh-TW" altLang="en-US" dirty="0"/>
              <a:t>區間數量</a:t>
            </a:r>
            <a:r>
              <a:rPr lang="en-US" altLang="zh-TW" dirty="0"/>
              <a:t>, </a:t>
            </a:r>
            <a:r>
              <a:rPr lang="zh-TW" altLang="en-US" dirty="0"/>
              <a:t>數值範圍</a:t>
            </a:r>
            <a:r>
              <a:rPr lang="en-US" altLang="zh-TW" dirty="0"/>
              <a:t>)</a:t>
            </a:r>
          </a:p>
          <a:p>
            <a:pPr lvl="1"/>
            <a:endParaRPr lang="en-US" altLang="zh-TW" dirty="0"/>
          </a:p>
          <a:p>
            <a:r>
              <a:rPr lang="zh-TW" altLang="en-US" dirty="0"/>
              <a:t>畫出</a:t>
            </a:r>
            <a:endParaRPr lang="en-US" altLang="zh-TW" dirty="0"/>
          </a:p>
          <a:p>
            <a:pPr lvl="1"/>
            <a:r>
              <a:rPr lang="en-US" altLang="zh-TW" dirty="0" err="1"/>
              <a:t>plt.figure</a:t>
            </a:r>
            <a:r>
              <a:rPr lang="en-US" altLang="zh-TW" dirty="0"/>
              <a:t>()</a:t>
            </a:r>
          </a:p>
          <a:p>
            <a:pPr lvl="1"/>
            <a:r>
              <a:rPr lang="en-US" altLang="zh-TW" dirty="0" err="1"/>
              <a:t>plt.plot</a:t>
            </a:r>
            <a:r>
              <a:rPr lang="en-US" altLang="zh-TW" dirty="0"/>
              <a:t>(</a:t>
            </a:r>
            <a:r>
              <a:rPr lang="en-US" altLang="zh-TW" dirty="0" err="1"/>
              <a:t>hist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plt.xlim</a:t>
            </a:r>
            <a:r>
              <a:rPr lang="en-US" altLang="zh-TW" dirty="0"/>
              <a:t>([0, 256])</a:t>
            </a:r>
          </a:p>
          <a:p>
            <a:pPr lvl="1"/>
            <a:r>
              <a:rPr lang="en-US" altLang="zh-TW" dirty="0" err="1"/>
              <a:t>plt.show</a:t>
            </a:r>
            <a:r>
              <a:rPr lang="en-US" altLang="zh-TW" dirty="0"/>
              <a:t>()</a:t>
            </a:r>
          </a:p>
          <a:p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132" y="2708920"/>
            <a:ext cx="7692661" cy="378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3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繪製直方圖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繪製</a:t>
            </a:r>
            <a:r>
              <a:rPr lang="en-US" altLang="zh-TW" dirty="0"/>
              <a:t>RGB</a:t>
            </a:r>
            <a:r>
              <a:rPr lang="zh-TW" altLang="en-US" dirty="0"/>
              <a:t>分佈圖</a:t>
            </a:r>
            <a:endParaRPr lang="en-US" altLang="zh-TW" dirty="0"/>
          </a:p>
          <a:p>
            <a:pPr lvl="1"/>
            <a:r>
              <a:rPr lang="en-US" altLang="zh-TW" dirty="0"/>
              <a:t>color = ('</a:t>
            </a:r>
            <a:r>
              <a:rPr lang="en-US" altLang="zh-TW" dirty="0" err="1"/>
              <a:t>b','g','r</a:t>
            </a:r>
            <a:r>
              <a:rPr lang="en-US" altLang="zh-TW" dirty="0"/>
              <a:t>')</a:t>
            </a:r>
          </a:p>
          <a:p>
            <a:pPr lvl="1"/>
            <a:r>
              <a:rPr lang="en-US" altLang="zh-TW" dirty="0"/>
              <a:t>for </a:t>
            </a:r>
            <a:r>
              <a:rPr lang="en-US" altLang="zh-TW" dirty="0" err="1"/>
              <a:t>i</a:t>
            </a:r>
            <a:r>
              <a:rPr lang="en-US" altLang="zh-TW" dirty="0"/>
              <a:t>, col in enumerate(color):</a:t>
            </a:r>
          </a:p>
          <a:p>
            <a:pPr lvl="1"/>
            <a:r>
              <a:rPr lang="en-US" altLang="zh-TW" dirty="0"/>
              <a:t>  </a:t>
            </a:r>
            <a:r>
              <a:rPr lang="en-US" altLang="zh-TW" dirty="0" err="1"/>
              <a:t>histr</a:t>
            </a:r>
            <a:r>
              <a:rPr lang="en-US" altLang="zh-TW" dirty="0"/>
              <a:t> = cv2.calcHist([image],[</a:t>
            </a:r>
            <a:r>
              <a:rPr lang="en-US" altLang="zh-TW" dirty="0" err="1"/>
              <a:t>i</a:t>
            </a:r>
            <a:r>
              <a:rPr lang="en-US" altLang="zh-TW" dirty="0"/>
              <a:t>],None,[256],[0, 256])</a:t>
            </a:r>
          </a:p>
          <a:p>
            <a:pPr lvl="1"/>
            <a:r>
              <a:rPr lang="en-US" altLang="zh-TW" dirty="0"/>
              <a:t>  </a:t>
            </a:r>
            <a:r>
              <a:rPr lang="en-US" altLang="zh-TW" dirty="0" err="1"/>
              <a:t>plt.plot</a:t>
            </a:r>
            <a:r>
              <a:rPr lang="en-US" altLang="zh-TW" dirty="0"/>
              <a:t>(</a:t>
            </a:r>
            <a:r>
              <a:rPr lang="en-US" altLang="zh-TW" dirty="0" err="1"/>
              <a:t>histr</a:t>
            </a:r>
            <a:r>
              <a:rPr lang="en-US" altLang="zh-TW" dirty="0"/>
              <a:t>, color = col)</a:t>
            </a:r>
          </a:p>
          <a:p>
            <a:pPr lvl="1"/>
            <a:r>
              <a:rPr lang="en-US" altLang="zh-TW" dirty="0"/>
              <a:t>  </a:t>
            </a:r>
            <a:r>
              <a:rPr lang="en-US" altLang="zh-TW" dirty="0" err="1"/>
              <a:t>plt.xlim</a:t>
            </a:r>
            <a:r>
              <a:rPr lang="en-US" altLang="zh-TW" dirty="0"/>
              <a:t>([0, 256])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108" y="2719876"/>
            <a:ext cx="7920880" cy="360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8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邊緣偵測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Laplacian</a:t>
            </a:r>
          </a:p>
          <a:p>
            <a:pPr lvl="1"/>
            <a:r>
              <a:rPr lang="en-US" altLang="zh-TW" dirty="0"/>
              <a:t>lap = cv2.Laplacian(image, cv2.CV_64F)</a:t>
            </a:r>
          </a:p>
          <a:p>
            <a:pPr lvl="1"/>
            <a:r>
              <a:rPr lang="en-US" altLang="zh-TW" dirty="0"/>
              <a:t>lap = np.uint8(</a:t>
            </a:r>
            <a:r>
              <a:rPr lang="en-US" altLang="zh-TW" dirty="0" err="1"/>
              <a:t>np.absolute</a:t>
            </a:r>
            <a:r>
              <a:rPr lang="en-US" altLang="zh-TW" dirty="0"/>
              <a:t>(lap))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979" y="2780928"/>
            <a:ext cx="10525714" cy="38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5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邊緣偵測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Sobel</a:t>
            </a:r>
          </a:p>
          <a:p>
            <a:pPr lvl="1"/>
            <a:r>
              <a:rPr lang="en-US" altLang="zh-TW" dirty="0" err="1"/>
              <a:t>sobelX</a:t>
            </a:r>
            <a:r>
              <a:rPr lang="en-US" altLang="zh-TW" dirty="0"/>
              <a:t> = cv2.Sobel(image, cv2.CV_64F, </a:t>
            </a:r>
            <a:r>
              <a:rPr lang="en-US" altLang="zh-TW" dirty="0">
                <a:solidFill>
                  <a:srgbClr val="FF0000"/>
                </a:solidFill>
              </a:rPr>
              <a:t>1</a:t>
            </a:r>
            <a:r>
              <a:rPr lang="en-US" altLang="zh-TW" dirty="0"/>
              <a:t>, 0)</a:t>
            </a:r>
            <a:endParaRPr lang="en-US" altLang="zh-TW" sz="5600" dirty="0"/>
          </a:p>
          <a:p>
            <a:pPr lvl="1"/>
            <a:r>
              <a:rPr lang="en-US" altLang="zh-TW" dirty="0" err="1"/>
              <a:t>sobelY</a:t>
            </a:r>
            <a:r>
              <a:rPr lang="en-US" altLang="zh-TW" dirty="0"/>
              <a:t> = cv2.Sobel(image, cv2.CV_64F, 0, </a:t>
            </a:r>
            <a:r>
              <a:rPr lang="en-US" altLang="zh-TW" dirty="0">
                <a:solidFill>
                  <a:srgbClr val="FF0000"/>
                </a:solidFill>
              </a:rPr>
              <a:t>1</a:t>
            </a:r>
            <a:r>
              <a:rPr lang="en-US" altLang="zh-TW" dirty="0"/>
              <a:t>)</a:t>
            </a:r>
            <a:endParaRPr lang="en-US" altLang="zh-TW" sz="5600" dirty="0"/>
          </a:p>
          <a:p>
            <a:pPr lvl="1"/>
            <a:r>
              <a:rPr lang="en-US" altLang="zh-TW" dirty="0" err="1"/>
              <a:t>sobelX</a:t>
            </a:r>
            <a:r>
              <a:rPr lang="en-US" altLang="zh-TW" dirty="0"/>
              <a:t> = np.uint8(</a:t>
            </a:r>
            <a:r>
              <a:rPr lang="en-US" altLang="zh-TW" dirty="0" err="1"/>
              <a:t>np.absolute</a:t>
            </a:r>
            <a:r>
              <a:rPr lang="en-US" altLang="zh-TW" dirty="0"/>
              <a:t>(</a:t>
            </a:r>
            <a:r>
              <a:rPr lang="en-US" altLang="zh-TW" dirty="0" err="1"/>
              <a:t>sobelX</a:t>
            </a:r>
            <a:r>
              <a:rPr lang="en-US" altLang="zh-TW" dirty="0"/>
              <a:t>))</a:t>
            </a:r>
            <a:endParaRPr lang="en-US" altLang="zh-TW" sz="5600" dirty="0"/>
          </a:p>
          <a:p>
            <a:pPr lvl="1"/>
            <a:r>
              <a:rPr lang="en-US" altLang="zh-TW" dirty="0" err="1"/>
              <a:t>sobelY</a:t>
            </a:r>
            <a:r>
              <a:rPr lang="en-US" altLang="zh-TW" dirty="0"/>
              <a:t> = np.uint8(</a:t>
            </a:r>
            <a:r>
              <a:rPr lang="en-US" altLang="zh-TW" dirty="0" err="1"/>
              <a:t>np.absolute</a:t>
            </a:r>
            <a:r>
              <a:rPr lang="en-US" altLang="zh-TW" dirty="0"/>
              <a:t>(</a:t>
            </a:r>
            <a:r>
              <a:rPr lang="en-US" altLang="zh-TW" dirty="0" err="1"/>
              <a:t>sobelY</a:t>
            </a:r>
            <a:r>
              <a:rPr lang="en-US" altLang="zh-TW" dirty="0"/>
              <a:t>))</a:t>
            </a:r>
            <a:endParaRPr lang="en-US" altLang="zh-TW" sz="5600" dirty="0"/>
          </a:p>
          <a:p>
            <a:pPr lvl="1"/>
            <a:r>
              <a:rPr lang="en-US" altLang="zh-TW" dirty="0" err="1"/>
              <a:t>sobelCombined</a:t>
            </a:r>
            <a:r>
              <a:rPr lang="en-US" altLang="zh-TW" dirty="0"/>
              <a:t> = cv2.bitwise_or(</a:t>
            </a:r>
            <a:r>
              <a:rPr lang="en-US" altLang="zh-TW" dirty="0" err="1"/>
              <a:t>sobelX</a:t>
            </a:r>
            <a:r>
              <a:rPr lang="en-US" altLang="zh-TW" dirty="0"/>
              <a:t>, </a:t>
            </a:r>
            <a:r>
              <a:rPr lang="en-US" altLang="zh-TW" dirty="0" err="1"/>
              <a:t>sobelY</a:t>
            </a:r>
            <a:r>
              <a:rPr lang="en-US" altLang="zh-TW" dirty="0"/>
              <a:t>)</a:t>
            </a:r>
            <a:endParaRPr lang="en-US" altLang="zh-TW" sz="5600" dirty="0"/>
          </a:p>
          <a:p>
            <a:pPr lvl="1"/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011" y="2420888"/>
            <a:ext cx="5273143" cy="3888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586" y="2420888"/>
            <a:ext cx="5273143" cy="38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7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邊緣偵測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Canny</a:t>
            </a:r>
          </a:p>
          <a:p>
            <a:pPr lvl="1"/>
            <a:r>
              <a:rPr lang="en-US" altLang="zh-TW" dirty="0"/>
              <a:t>canny = cv2.Canny(image, 30, 150)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468" y="2342471"/>
            <a:ext cx="5273143" cy="3888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825" y="2352544"/>
            <a:ext cx="5273143" cy="3888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6355" y="2492896"/>
            <a:ext cx="5762139" cy="424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3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1376529E-AFE8-4FE9-AEAE-1A69F9F81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去白噪聲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FEDC2D12-96DE-4C10-B6F8-97CC649AE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腐蝕</a:t>
            </a:r>
            <a:endParaRPr lang="en-US" altLang="zh-TW" dirty="0"/>
          </a:p>
          <a:p>
            <a:pPr lvl="1"/>
            <a:r>
              <a:rPr lang="zh-TW" altLang="en-US" dirty="0"/>
              <a:t>把前景物體邊界腐蝕掉</a:t>
            </a:r>
            <a:endParaRPr lang="en-US" altLang="zh-TW" dirty="0"/>
          </a:p>
          <a:p>
            <a:pPr lvl="1"/>
            <a:r>
              <a:rPr lang="en-US" altLang="zh-TW" dirty="0"/>
              <a:t>cv2.erode(</a:t>
            </a:r>
            <a:r>
              <a:rPr lang="en-US" altLang="zh-TW" dirty="0" err="1"/>
              <a:t>img,kernel</a:t>
            </a:r>
            <a:r>
              <a:rPr lang="en-US" altLang="zh-TW" dirty="0"/>
              <a:t>,</a:t>
            </a:r>
            <a:r>
              <a:rPr lang="zh-TW" altLang="en-US" dirty="0">
                <a:solidFill>
                  <a:srgbClr val="FF0000"/>
                </a:solidFill>
              </a:rPr>
              <a:t>腐蝕次數</a:t>
            </a:r>
            <a:r>
              <a:rPr lang="en-US" altLang="zh-TW" dirty="0"/>
              <a:t>)</a:t>
            </a:r>
          </a:p>
          <a:p>
            <a:pPr lvl="1"/>
            <a:endParaRPr lang="en-US" altLang="zh-TW" dirty="0"/>
          </a:p>
          <a:p>
            <a:r>
              <a:rPr lang="zh-TW" altLang="en-US" dirty="0"/>
              <a:t>膨脹</a:t>
            </a:r>
            <a:endParaRPr lang="en-US" altLang="zh-TW" dirty="0"/>
          </a:p>
          <a:p>
            <a:pPr lvl="1"/>
            <a:r>
              <a:rPr lang="zh-TW" altLang="en-US" dirty="0"/>
              <a:t>與腐蝕相反</a:t>
            </a:r>
            <a:endParaRPr lang="en-US" altLang="zh-TW" dirty="0"/>
          </a:p>
          <a:p>
            <a:pPr lvl="1"/>
            <a:r>
              <a:rPr lang="en-US" altLang="zh-TW" dirty="0"/>
              <a:t>cv2.dilate(</a:t>
            </a:r>
            <a:r>
              <a:rPr lang="en-US" altLang="zh-TW" dirty="0" err="1"/>
              <a:t>img,kernel</a:t>
            </a:r>
            <a:r>
              <a:rPr lang="en-US" altLang="zh-TW" dirty="0"/>
              <a:t>,</a:t>
            </a:r>
            <a:r>
              <a:rPr lang="zh-TW" altLang="en-US" dirty="0">
                <a:solidFill>
                  <a:srgbClr val="FF0000"/>
                </a:solidFill>
              </a:rPr>
              <a:t>膨脹次數</a:t>
            </a:r>
            <a:r>
              <a:rPr lang="en-US" altLang="zh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007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TW" dirty="0"/>
              <a:t>Open CV</a:t>
            </a:r>
            <a:r>
              <a:rPr lang="zh-TW" altLang="en-US" dirty="0"/>
              <a:t>的特點</a:t>
            </a:r>
            <a:endParaRPr lang="zh-TW" altLang="en-US" dirty="0">
              <a:ea typeface="Microsoft JhengHei UI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開放的</a:t>
            </a:r>
            <a:r>
              <a:rPr lang="en-US" altLang="zh-TW" dirty="0"/>
              <a:t>C</a:t>
            </a:r>
            <a:r>
              <a:rPr lang="zh-TW" altLang="en-US" dirty="0"/>
              <a:t>原始碼</a:t>
            </a:r>
          </a:p>
          <a:p>
            <a:r>
              <a:rPr lang="zh-TW" altLang="en-US" dirty="0"/>
              <a:t>以</a:t>
            </a:r>
            <a:r>
              <a:rPr lang="en-US" altLang="zh-TW" dirty="0"/>
              <a:t>Intel</a:t>
            </a:r>
            <a:r>
              <a:rPr lang="zh-TW" altLang="en-US" dirty="0"/>
              <a:t>處理器指令集所開發的最佳化程式碼</a:t>
            </a:r>
          </a:p>
          <a:p>
            <a:r>
              <a:rPr lang="zh-TW" altLang="en-US" dirty="0"/>
              <a:t>統一的結構和功能定義</a:t>
            </a:r>
          </a:p>
          <a:p>
            <a:r>
              <a:rPr lang="zh-TW" altLang="en-US" dirty="0"/>
              <a:t>強大的影像和矩陣運算能力</a:t>
            </a:r>
          </a:p>
          <a:p>
            <a:r>
              <a:rPr lang="zh-TW" altLang="en-US" dirty="0"/>
              <a:t>方便靈活的函數呼叫介面</a:t>
            </a:r>
          </a:p>
          <a:p>
            <a:r>
              <a:rPr lang="zh-TW" altLang="en-US" dirty="0"/>
              <a:t>支援</a:t>
            </a:r>
            <a:r>
              <a:rPr lang="en-US" altLang="zh-TW" dirty="0"/>
              <a:t>MS Windows</a:t>
            </a:r>
            <a:r>
              <a:rPr lang="zh-TW" altLang="en-US" dirty="0"/>
              <a:t>、</a:t>
            </a:r>
            <a:r>
              <a:rPr lang="en-US" altLang="zh-TW" dirty="0"/>
              <a:t>Linux</a:t>
            </a:r>
            <a:r>
              <a:rPr lang="zh-TW" altLang="en-US" dirty="0"/>
              <a:t>兩種平臺</a:t>
            </a:r>
          </a:p>
        </p:txBody>
      </p:sp>
    </p:spTree>
    <p:extLst>
      <p:ext uri="{BB962C8B-B14F-4D97-AF65-F5344CB8AC3E}">
        <p14:creationId xmlns:p14="http://schemas.microsoft.com/office/powerpoint/2010/main" val="57191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Open CV</a:t>
            </a:r>
            <a:r>
              <a:rPr lang="zh-TW" altLang="en-US" dirty="0"/>
              <a:t>功能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在資訊科學的領域中，</a:t>
            </a:r>
            <a:r>
              <a:rPr lang="en-US" altLang="zh-TW" dirty="0"/>
              <a:t>Open CV</a:t>
            </a:r>
            <a:r>
              <a:rPr lang="zh-TW" altLang="en-US" dirty="0"/>
              <a:t>提供的程式庫涵蓋</a:t>
            </a:r>
          </a:p>
          <a:p>
            <a:pPr lvl="1"/>
            <a:r>
              <a:rPr lang="zh-TW" altLang="en-US" dirty="0"/>
              <a:t>影像處理 </a:t>
            </a:r>
            <a:r>
              <a:rPr lang="en-US" altLang="zh-TW" dirty="0"/>
              <a:t>(Image Processing)</a:t>
            </a:r>
          </a:p>
          <a:p>
            <a:pPr lvl="1"/>
            <a:r>
              <a:rPr lang="zh-TW" altLang="en-US" dirty="0"/>
              <a:t>電腦視覺 </a:t>
            </a:r>
            <a:r>
              <a:rPr lang="en-US" altLang="zh-TW" dirty="0"/>
              <a:t>(Computer Vision)</a:t>
            </a:r>
          </a:p>
          <a:p>
            <a:pPr lvl="1"/>
            <a:r>
              <a:rPr lang="zh-TW" altLang="en-US" dirty="0"/>
              <a:t>模式識別 </a:t>
            </a:r>
            <a:r>
              <a:rPr lang="en-US" altLang="zh-TW" dirty="0"/>
              <a:t>(Pattern Recognition)</a:t>
            </a:r>
          </a:p>
        </p:txBody>
      </p:sp>
    </p:spTree>
    <p:extLst>
      <p:ext uri="{BB962C8B-B14F-4D97-AF65-F5344CB8AC3E}">
        <p14:creationId xmlns:p14="http://schemas.microsoft.com/office/powerpoint/2010/main" val="175645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Open CV</a:t>
            </a:r>
            <a:r>
              <a:rPr lang="zh-TW" altLang="en-US" dirty="0"/>
              <a:t>功能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93436" y="1600200"/>
            <a:ext cx="9782801" cy="5357192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影像資訊基本結構</a:t>
            </a:r>
          </a:p>
          <a:p>
            <a:r>
              <a:rPr lang="zh-TW" altLang="en-US" dirty="0"/>
              <a:t>矩陣和向量處理</a:t>
            </a:r>
          </a:p>
          <a:p>
            <a:r>
              <a:rPr lang="zh-TW" altLang="en-US" dirty="0"/>
              <a:t>影像與影片</a:t>
            </a:r>
            <a:r>
              <a:rPr lang="en-US" altLang="zh-TW" dirty="0"/>
              <a:t>(image and video)</a:t>
            </a:r>
            <a:r>
              <a:rPr lang="zh-TW" altLang="en-US" dirty="0"/>
              <a:t>處理功能</a:t>
            </a:r>
          </a:p>
          <a:p>
            <a:r>
              <a:rPr lang="zh-TW" altLang="en-US" dirty="0"/>
              <a:t>機器學習</a:t>
            </a:r>
            <a:r>
              <a:rPr lang="en-US" altLang="zh-TW" dirty="0"/>
              <a:t>(machine learning)</a:t>
            </a:r>
          </a:p>
          <a:p>
            <a:r>
              <a:rPr lang="zh-TW" altLang="en-US" dirty="0"/>
              <a:t>運動分析</a:t>
            </a:r>
            <a:r>
              <a:rPr lang="en-US" altLang="zh-TW" dirty="0"/>
              <a:t>(motion analysis)</a:t>
            </a:r>
          </a:p>
          <a:p>
            <a:r>
              <a:rPr lang="zh-TW" altLang="en-US" dirty="0"/>
              <a:t>物件追蹤</a:t>
            </a:r>
            <a:r>
              <a:rPr lang="en-US" altLang="zh-TW" dirty="0"/>
              <a:t>(object  tracking)</a:t>
            </a:r>
          </a:p>
          <a:p>
            <a:r>
              <a:rPr lang="zh-TW" altLang="en-US" dirty="0"/>
              <a:t>相機校正</a:t>
            </a:r>
            <a:r>
              <a:rPr lang="en-US" altLang="zh-TW" dirty="0"/>
              <a:t>(camera calibration)</a:t>
            </a:r>
          </a:p>
          <a:p>
            <a:r>
              <a:rPr lang="zh-TW" altLang="en-US" dirty="0"/>
              <a:t>三維重建</a:t>
            </a:r>
            <a:r>
              <a:rPr lang="en-US" altLang="zh-TW" dirty="0"/>
              <a:t>(3D reconstruction)</a:t>
            </a:r>
          </a:p>
          <a:p>
            <a:r>
              <a:rPr lang="zh-TW" altLang="en-US" dirty="0"/>
              <a:t>基本圖形用戶界面</a:t>
            </a:r>
            <a:r>
              <a:rPr lang="en-US" altLang="zh-TW" dirty="0"/>
              <a:t>(graphic user interface)</a:t>
            </a:r>
          </a:p>
          <a:p>
            <a:r>
              <a:rPr lang="en-US" altLang="zh-TW" dirty="0">
                <a:latin typeface="Arial" panose="020B0604020202020204" pitchFamily="34" charset="0"/>
              </a:rPr>
              <a:t>…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2243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教學介紹</a:t>
            </a:r>
          </a:p>
        </p:txBody>
      </p:sp>
      <p:pic>
        <p:nvPicPr>
          <p:cNvPr id="2050" name="Picture 2" descr="ãpython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524" y="472514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作業系統：</a:t>
            </a:r>
            <a:endParaRPr lang="en-US" altLang="zh-TW" dirty="0"/>
          </a:p>
          <a:p>
            <a:pPr lvl="1"/>
            <a:r>
              <a:rPr lang="en-US" altLang="zh-TW" dirty="0"/>
              <a:t>Windows 10</a:t>
            </a:r>
          </a:p>
          <a:p>
            <a:r>
              <a:rPr lang="zh-TW" altLang="en-US" dirty="0"/>
              <a:t>開發環境：</a:t>
            </a:r>
            <a:endParaRPr lang="en-US" altLang="zh-TW" dirty="0"/>
          </a:p>
          <a:p>
            <a:pPr lvl="1"/>
            <a:r>
              <a:rPr lang="en-US" altLang="zh-TW" dirty="0"/>
              <a:t>Anaconda</a:t>
            </a:r>
          </a:p>
          <a:p>
            <a:r>
              <a:rPr lang="zh-TW" altLang="en-US" dirty="0"/>
              <a:t>使用語言：</a:t>
            </a:r>
            <a:endParaRPr lang="en-US" altLang="zh-TW" dirty="0"/>
          </a:p>
          <a:p>
            <a:pPr lvl="1"/>
            <a:r>
              <a:rPr lang="en-US" altLang="zh-TW" dirty="0"/>
              <a:t>Python</a:t>
            </a:r>
          </a:p>
          <a:p>
            <a:r>
              <a:rPr lang="zh-TW" altLang="en-US" dirty="0"/>
              <a:t>使用工具：</a:t>
            </a:r>
            <a:endParaRPr lang="en-US" altLang="zh-TW" dirty="0"/>
          </a:p>
          <a:p>
            <a:pPr lvl="1"/>
            <a:r>
              <a:rPr lang="en-US" altLang="zh-TW" dirty="0" err="1"/>
              <a:t>Opencv</a:t>
            </a:r>
            <a:endParaRPr lang="zh-TW" altLang="en-US" dirty="0"/>
          </a:p>
        </p:txBody>
      </p:sp>
      <p:pic>
        <p:nvPicPr>
          <p:cNvPr id="2060" name="Picture 12" descr="ç¸éåç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713" y="4729880"/>
            <a:ext cx="1904400" cy="190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52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環境建置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建立虛擬環境 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/>
            <a:r>
              <a:rPr lang="en-US" altLang="zh-TW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conda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create --name </a:t>
            </a:r>
            <a:r>
              <a:rPr lang="zh-TW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環境名稱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python=3.5</a:t>
            </a:r>
          </a:p>
          <a:p>
            <a:pPr lvl="1"/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啟動虛擬環境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lvl="1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activate </a:t>
            </a:r>
            <a:r>
              <a:rPr lang="zh-TW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環境名稱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" b="1"/>
          <a:stretch/>
        </p:blipFill>
        <p:spPr>
          <a:xfrm>
            <a:off x="4942284" y="2492896"/>
            <a:ext cx="9296400" cy="485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2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環境建置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安裝</a:t>
            </a:r>
            <a:r>
              <a:rPr lang="en-US" altLang="zh-TW" dirty="0"/>
              <a:t>OPENCV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install </a:t>
            </a:r>
            <a:r>
              <a:rPr lang="en-US" altLang="zh-TW" dirty="0" err="1"/>
              <a:t>opencv</a:t>
            </a:r>
            <a:endParaRPr lang="en-US" altLang="zh-TW" dirty="0"/>
          </a:p>
          <a:p>
            <a:pPr lvl="1"/>
            <a:endParaRPr lang="en-US" altLang="zh-TW" dirty="0"/>
          </a:p>
          <a:p>
            <a:r>
              <a:rPr lang="zh-TW" altLang="en-US" dirty="0"/>
              <a:t>開啟</a:t>
            </a:r>
            <a:r>
              <a:rPr lang="en-US" altLang="zh-TW" dirty="0" err="1"/>
              <a:t>Spyder</a:t>
            </a:r>
            <a:endParaRPr lang="en-US" altLang="zh-TW" dirty="0"/>
          </a:p>
          <a:p>
            <a:pPr lvl="1"/>
            <a:r>
              <a:rPr lang="en-US" altLang="zh-TW" dirty="0"/>
              <a:t>Spyder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212" y="2436870"/>
            <a:ext cx="8162086" cy="442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31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基本程式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匯入套件：</a:t>
            </a:r>
            <a:endParaRPr lang="en-US" altLang="zh-TW" dirty="0"/>
          </a:p>
          <a:p>
            <a:pPr lvl="1"/>
            <a:r>
              <a:rPr lang="en-US" altLang="zh-TW" dirty="0"/>
              <a:t>import </a:t>
            </a:r>
            <a:r>
              <a:rPr lang="en-US" altLang="zh-TW" dirty="0" err="1"/>
              <a:t>numpy</a:t>
            </a:r>
            <a:r>
              <a:rPr lang="en-US" altLang="zh-TW" dirty="0"/>
              <a:t> as np</a:t>
            </a:r>
          </a:p>
          <a:p>
            <a:pPr lvl="1"/>
            <a:r>
              <a:rPr lang="en-US" altLang="zh-TW" dirty="0"/>
              <a:t>import cv2</a:t>
            </a:r>
          </a:p>
          <a:p>
            <a:r>
              <a:rPr lang="zh-TW" altLang="en-US" dirty="0"/>
              <a:t>讀取圖片</a:t>
            </a:r>
            <a:endParaRPr lang="en-US" altLang="zh-TW" dirty="0"/>
          </a:p>
          <a:p>
            <a:pPr lvl="1"/>
            <a:r>
              <a:rPr lang="en-US" altLang="zh-TW" dirty="0" err="1"/>
              <a:t>img</a:t>
            </a:r>
            <a:r>
              <a:rPr lang="en-US" altLang="zh-TW" dirty="0"/>
              <a:t> = cv2.imread(</a:t>
            </a:r>
            <a:r>
              <a:rPr lang="en-US" altLang="zh-TW" dirty="0" err="1"/>
              <a:t>r</a:t>
            </a:r>
            <a:r>
              <a:rPr lang="en-US" altLang="zh-TW" dirty="0" err="1">
                <a:solidFill>
                  <a:srgbClr val="FF0000"/>
                </a:solidFill>
              </a:rPr>
              <a:t>'C</a:t>
            </a:r>
            <a:r>
              <a:rPr lang="en-US" altLang="zh-TW" dirty="0">
                <a:solidFill>
                  <a:srgbClr val="FF0000"/>
                </a:solidFill>
              </a:rPr>
              <a:t>:\Users\HCC\Desktop\test.jpg</a:t>
            </a:r>
            <a:r>
              <a:rPr lang="en-US" altLang="zh-TW" dirty="0"/>
              <a:t>') </a:t>
            </a:r>
          </a:p>
          <a:p>
            <a:r>
              <a:rPr lang="zh-TW" altLang="en-US" dirty="0"/>
              <a:t>展示圖片</a:t>
            </a:r>
            <a:endParaRPr lang="en-US" altLang="zh-TW" dirty="0"/>
          </a:p>
          <a:p>
            <a:pPr lvl="1"/>
            <a:r>
              <a:rPr lang="en-US" altLang="zh-TW" dirty="0"/>
              <a:t>cv2.imshow(‘</a:t>
            </a:r>
            <a:r>
              <a:rPr lang="zh-TW" altLang="en-US" dirty="0"/>
              <a:t>標題</a:t>
            </a:r>
            <a:r>
              <a:rPr lang="en-US" altLang="zh-TW" dirty="0"/>
              <a:t>',img)</a:t>
            </a:r>
          </a:p>
          <a:p>
            <a:pPr lvl="1"/>
            <a:r>
              <a:rPr lang="en-US" altLang="zh-TW" dirty="0"/>
              <a:t>cv2.waitKey(0)</a:t>
            </a:r>
          </a:p>
          <a:p>
            <a:pPr lvl="1"/>
            <a:r>
              <a:rPr lang="en-US" altLang="zh-TW" dirty="0"/>
              <a:t>cv2.destroyAllWindows()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380" y="3886200"/>
            <a:ext cx="8507153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8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數學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060_TF02787947.potx" id="{CA6F56C2-3862-459D-931B-5489B8C74ABE}" vid="{493EA9E0-9B5A-4828-8580-9A0678705664}"/>
    </a:ext>
  </a:extLst>
</a:theme>
</file>

<file path=ppt/theme/theme2.xml><?xml version="1.0" encoding="utf-8"?>
<a:theme xmlns:a="http://schemas.openxmlformats.org/drawingml/2006/main" name="Office 佈景主題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含有 Pi 的數學教育簡報 (寬螢幕)</Template>
  <TotalTime>2264</TotalTime>
  <Words>1114</Words>
  <Application>Microsoft Office PowerPoint</Application>
  <PresentationFormat>自訂</PresentationFormat>
  <Paragraphs>357</Paragraphs>
  <Slides>27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2" baseType="lpstr">
      <vt:lpstr>Euphemia</vt:lpstr>
      <vt:lpstr>Microsoft JhengHei UI</vt:lpstr>
      <vt:lpstr>微软雅黑</vt:lpstr>
      <vt:lpstr>Arial</vt:lpstr>
      <vt:lpstr>數學 16x9</vt:lpstr>
      <vt:lpstr>        OPENCV 介紹</vt:lpstr>
      <vt:lpstr>簡介</vt:lpstr>
      <vt:lpstr>Open CV的特點</vt:lpstr>
      <vt:lpstr>Open CV功能</vt:lpstr>
      <vt:lpstr>Open CV功能</vt:lpstr>
      <vt:lpstr>教學介紹</vt:lpstr>
      <vt:lpstr>環境建置</vt:lpstr>
      <vt:lpstr>環境建置</vt:lpstr>
      <vt:lpstr>基本程式</vt:lpstr>
      <vt:lpstr>基本程式</vt:lpstr>
      <vt:lpstr>基本功能</vt:lpstr>
      <vt:lpstr>基本功能</vt:lpstr>
      <vt:lpstr>椒鹽雜訊</vt:lpstr>
      <vt:lpstr>濾波器(模糊化)</vt:lpstr>
      <vt:lpstr>中值濾波</vt:lpstr>
      <vt:lpstr>均值濾波</vt:lpstr>
      <vt:lpstr>高斯濾波</vt:lpstr>
      <vt:lpstr>雙邊濾波</vt:lpstr>
      <vt:lpstr>卷積運算(銳化)</vt:lpstr>
      <vt:lpstr>影像相加減(亮度)</vt:lpstr>
      <vt:lpstr>影像相乘除(對比度)</vt:lpstr>
      <vt:lpstr>繪製直方圖</vt:lpstr>
      <vt:lpstr>繪製直方圖</vt:lpstr>
      <vt:lpstr>邊緣偵測</vt:lpstr>
      <vt:lpstr>邊緣偵測</vt:lpstr>
      <vt:lpstr>邊緣偵測</vt:lpstr>
      <vt:lpstr>去白噪聲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OPENCV 介紹</dc:title>
  <dc:creator>Windows 使用者</dc:creator>
  <cp:lastModifiedBy>CCBDA</cp:lastModifiedBy>
  <cp:revision>133</cp:revision>
  <dcterms:created xsi:type="dcterms:W3CDTF">2019-06-05T09:37:36Z</dcterms:created>
  <dcterms:modified xsi:type="dcterms:W3CDTF">2023-03-16T00:09:20Z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